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1"/>
  </p:notesMasterIdLst>
  <p:sldIdLst>
    <p:sldId id="256" r:id="rId2"/>
    <p:sldId id="257" r:id="rId3"/>
    <p:sldId id="278" r:id="rId4"/>
    <p:sldId id="274" r:id="rId5"/>
    <p:sldId id="275" r:id="rId6"/>
    <p:sldId id="277" r:id="rId7"/>
    <p:sldId id="276" r:id="rId8"/>
    <p:sldId id="258" r:id="rId9"/>
    <p:sldId id="280" r:id="rId10"/>
    <p:sldId id="281" r:id="rId11"/>
    <p:sldId id="285" r:id="rId12"/>
    <p:sldId id="260" r:id="rId13"/>
    <p:sldId id="283" r:id="rId14"/>
    <p:sldId id="282" r:id="rId15"/>
    <p:sldId id="279" r:id="rId16"/>
    <p:sldId id="262" r:id="rId17"/>
    <p:sldId id="259" r:id="rId18"/>
    <p:sldId id="263" r:id="rId19"/>
    <p:sldId id="264" r:id="rId20"/>
    <p:sldId id="265" r:id="rId21"/>
    <p:sldId id="266" r:id="rId22"/>
    <p:sldId id="267" r:id="rId23"/>
    <p:sldId id="268" r:id="rId24"/>
    <p:sldId id="269" r:id="rId25"/>
    <p:sldId id="272" r:id="rId26"/>
    <p:sldId id="270" r:id="rId27"/>
    <p:sldId id="273" r:id="rId28"/>
    <p:sldId id="271" r:id="rId29"/>
    <p:sldId id="284"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54E766-7426-4E6B-9FF7-959102C28639}">
          <p14:sldIdLst>
            <p14:sldId id="256"/>
            <p14:sldId id="257"/>
            <p14:sldId id="278"/>
            <p14:sldId id="274"/>
            <p14:sldId id="275"/>
            <p14:sldId id="277"/>
            <p14:sldId id="276"/>
          </p14:sldIdLst>
        </p14:section>
        <p14:section name="Untitled Section" id="{543B0438-BFBE-4040-8C51-3CBF6ABE3739}">
          <p14:sldIdLst>
            <p14:sldId id="258"/>
            <p14:sldId id="280"/>
            <p14:sldId id="281"/>
            <p14:sldId id="285"/>
            <p14:sldId id="260"/>
            <p14:sldId id="283"/>
            <p14:sldId id="282"/>
            <p14:sldId id="279"/>
            <p14:sldId id="262"/>
            <p14:sldId id="259"/>
            <p14:sldId id="263"/>
            <p14:sldId id="264"/>
            <p14:sldId id="265"/>
            <p14:sldId id="266"/>
            <p14:sldId id="267"/>
            <p14:sldId id="268"/>
            <p14:sldId id="269"/>
            <p14:sldId id="272"/>
            <p14:sldId id="270"/>
            <p14:sldId id="273"/>
            <p14:sldId id="271"/>
            <p14:sldId id="2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6" autoAdjust="0"/>
    <p:restoredTop sz="74710" autoAdjust="0"/>
  </p:normalViewPr>
  <p:slideViewPr>
    <p:cSldViewPr>
      <p:cViewPr varScale="1">
        <p:scale>
          <a:sx n="65" d="100"/>
          <a:sy n="65" d="100"/>
        </p:scale>
        <p:origin x="1987" y="-53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vl1pPr>
          </a:lstStyle>
          <a:p>
            <a:fld id="{2C224AFA-73D2-432E-ABE9-71351E28F59A}" type="datetimeFigureOut">
              <a:rPr lang="en-US" smtClean="0"/>
              <a:t>10/18/2017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a:defRPr sz="1200"/>
            </a:lvl1pPr>
          </a:lstStyle>
          <a:p>
            <a:fld id="{F49DAA18-A309-4A6D-A151-25CE449FE813}" type="slidenum">
              <a:rPr lang="en-US" smtClean="0"/>
              <a:t>‹#›</a:t>
            </a:fld>
            <a:endParaRPr lang="en-US" dirty="0"/>
          </a:p>
        </p:txBody>
      </p:sp>
    </p:spTree>
    <p:extLst>
      <p:ext uri="{BB962C8B-B14F-4D97-AF65-F5344CB8AC3E}">
        <p14:creationId xmlns:p14="http://schemas.microsoft.com/office/powerpoint/2010/main" val="284026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Humanity is facing</a:t>
            </a:r>
            <a:r>
              <a:rPr lang="en-US" baseline="0" dirty="0"/>
              <a:t> a challenge unlike any we’ve had to confront.  We are in an unprecedented period of change.  (David Suzuki – celebrity scientist and alarmist).</a:t>
            </a:r>
          </a:p>
          <a:p>
            <a:endParaRPr lang="en-US" baseline="0" dirty="0"/>
          </a:p>
          <a:p>
            <a:r>
              <a:rPr lang="en-US" baseline="0" dirty="0"/>
              <a:t>“We are simply running out of time” – Greenpeace Spokesman</a:t>
            </a:r>
          </a:p>
          <a:p>
            <a:endParaRPr lang="en-US" baseline="0" dirty="0"/>
          </a:p>
          <a:p>
            <a:r>
              <a:rPr lang="en-US" baseline="0" dirty="0"/>
              <a:t>There is a simple truth.  There is climate change.  Lets look at some recent cyclonic events impacting the Atlantic region</a:t>
            </a: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a:t>
            </a:fld>
            <a:endParaRPr lang="en-US" dirty="0"/>
          </a:p>
        </p:txBody>
      </p:sp>
    </p:spTree>
    <p:extLst>
      <p:ext uri="{BB962C8B-B14F-4D97-AF65-F5344CB8AC3E}">
        <p14:creationId xmlns:p14="http://schemas.microsoft.com/office/powerpoint/2010/main" val="213530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10</a:t>
            </a:fld>
            <a:endParaRPr lang="en-US" dirty="0"/>
          </a:p>
        </p:txBody>
      </p:sp>
    </p:spTree>
    <p:extLst>
      <p:ext uri="{BB962C8B-B14F-4D97-AF65-F5344CB8AC3E}">
        <p14:creationId xmlns:p14="http://schemas.microsoft.com/office/powerpoint/2010/main" val="27247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my focus today is Atlantic cyclonic events, to analyze this question, we must look for this answer, to global tropical cyclone activity.  In fact, global cyclonic activity has fallen.  That oddity can be extended to the Ice Caps as well.  The northern ice cap is indeed well below normal, but since the Pacific Ocean turned to its colder cycle, the western part of the cap around Alaska has experienced growth.  The denialists predict that the Northern ice cap will recover once the current warm cycle of the Atlantic ends, which should be in about 10 years.   Another point to note is that Southern ice hit a record high in 2015 in its cold season.  Indeed, our oceans hold 1,000 times the energy as does the atmosphere and each ocean, goes through extended periods of warming and cooling.</a:t>
            </a:r>
          </a:p>
          <a:p>
            <a:r>
              <a:rPr lang="en-US" dirty="0"/>
              <a:t>The warming that occurred from the late 1970’s to the mid ‘90s correlates almost 1 to 1 with the Pacific warming.  This massive body of water with vast stores of energy warmed the air until the global atmosphere adapted and the temperature rise leveled off.   The Pacific flipped to its warm cycle in 1978, that 30+ year stretch is ending, and it should soon be beginning its cold cycle.  The Atlantic is still in its warm cycle but also will soon turn cold.  At that time, we will see – or so say these naturalists - that global temperatures will undoubtedly come down.  If they do not, then those that say it is CO₂ will be proven right and the naturalists, wrong.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11</a:t>
            </a:fld>
            <a:endParaRPr lang="en-US" dirty="0"/>
          </a:p>
        </p:txBody>
      </p:sp>
    </p:spTree>
    <p:extLst>
      <p:ext uri="{BB962C8B-B14F-4D97-AF65-F5344CB8AC3E}">
        <p14:creationId xmlns:p14="http://schemas.microsoft.com/office/powerpoint/2010/main" val="311604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00000"/>
              </a:solidFill>
              <a:effectLst/>
            </a:endParaRPr>
          </a:p>
        </p:txBody>
      </p:sp>
      <p:sp>
        <p:nvSpPr>
          <p:cNvPr id="4" name="Slide Number Placeholder 3"/>
          <p:cNvSpPr>
            <a:spLocks noGrp="1"/>
          </p:cNvSpPr>
          <p:nvPr>
            <p:ph type="sldNum" sz="quarter" idx="10"/>
          </p:nvPr>
        </p:nvSpPr>
        <p:spPr/>
        <p:txBody>
          <a:bodyPr/>
          <a:lstStyle/>
          <a:p>
            <a:fld id="{F49DAA18-A309-4A6D-A151-25CE449FE813}" type="slidenum">
              <a:rPr lang="en-US" smtClean="0"/>
              <a:t>12</a:t>
            </a:fld>
            <a:endParaRPr lang="en-US" dirty="0"/>
          </a:p>
        </p:txBody>
      </p:sp>
    </p:spTree>
    <p:extLst>
      <p:ext uri="{BB962C8B-B14F-4D97-AF65-F5344CB8AC3E}">
        <p14:creationId xmlns:p14="http://schemas.microsoft.com/office/powerpoint/2010/main" val="190596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lnSpc>
                <a:spcPct val="115000"/>
              </a:lnSpc>
              <a:spcAft>
                <a:spcPts val="1007"/>
              </a:spcAft>
              <a:defRPr/>
            </a:pPr>
            <a:r>
              <a:rPr lang="en-US" dirty="0">
                <a:solidFill>
                  <a:prstClr val="black"/>
                </a:solidFill>
                <a:ea typeface="Calibri"/>
                <a:cs typeface="Times New Roman"/>
              </a:rPr>
              <a:t>T</a:t>
            </a: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13</a:t>
            </a:fld>
            <a:endParaRPr lang="en-US" dirty="0"/>
          </a:p>
        </p:txBody>
      </p:sp>
    </p:spTree>
    <p:extLst>
      <p:ext uri="{BB962C8B-B14F-4D97-AF65-F5344CB8AC3E}">
        <p14:creationId xmlns:p14="http://schemas.microsoft.com/office/powerpoint/2010/main" val="377749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14</a:t>
            </a:fld>
            <a:endParaRPr lang="en-US" dirty="0"/>
          </a:p>
        </p:txBody>
      </p:sp>
    </p:spTree>
    <p:extLst>
      <p:ext uri="{BB962C8B-B14F-4D97-AF65-F5344CB8AC3E}">
        <p14:creationId xmlns:p14="http://schemas.microsoft.com/office/powerpoint/2010/main" val="3027434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15</a:t>
            </a:fld>
            <a:endParaRPr lang="en-US" dirty="0"/>
          </a:p>
        </p:txBody>
      </p:sp>
    </p:spTree>
    <p:extLst>
      <p:ext uri="{BB962C8B-B14F-4D97-AF65-F5344CB8AC3E}">
        <p14:creationId xmlns:p14="http://schemas.microsoft.com/office/powerpoint/2010/main" val="87042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a:t>
            </a:r>
            <a:r>
              <a:rPr lang="en-US" baseline="0" dirty="0"/>
              <a:t> has been a long debate over what some say has been a pause in global warming.</a:t>
            </a:r>
          </a:p>
          <a:p>
            <a:endParaRPr lang="en-US" dirty="0"/>
          </a:p>
          <a:p>
            <a:r>
              <a:rPr lang="en-US" dirty="0"/>
              <a:t>NOAA – which has improved</a:t>
            </a:r>
            <a:r>
              <a:rPr lang="en-US" baseline="0" dirty="0"/>
              <a:t> and expanded over recent years.  We now have much better data in Asia, S. American, Africa with thousands of new weather stations and Buoys located throughout the oceans.</a:t>
            </a:r>
          </a:p>
          <a:p>
            <a:endParaRPr lang="en-US" baseline="0" dirty="0"/>
          </a:p>
          <a:p>
            <a:r>
              <a:rPr lang="en-US" baseline="0" dirty="0"/>
              <a:t>WARMING – and this does not include what has happened in the ARCTIC</a:t>
            </a:r>
          </a:p>
          <a:p>
            <a:endParaRPr lang="en-US" baseline="0" dirty="0"/>
          </a:p>
          <a:p>
            <a:r>
              <a:rPr lang="en-US" baseline="0" dirty="0"/>
              <a:t>END OF SLIDE – CASE is closed: the cause is burning of fossil fuels and deforestation</a:t>
            </a: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16</a:t>
            </a:fld>
            <a:endParaRPr lang="en-US" dirty="0"/>
          </a:p>
        </p:txBody>
      </p:sp>
    </p:spTree>
    <p:extLst>
      <p:ext uri="{BB962C8B-B14F-4D97-AF65-F5344CB8AC3E}">
        <p14:creationId xmlns:p14="http://schemas.microsoft.com/office/powerpoint/2010/main" val="115751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amounts of CO2</a:t>
            </a:r>
            <a:r>
              <a:rPr lang="en-US" baseline="0" dirty="0"/>
              <a:t> in the air vary from 180-300 PPM.  Today’s levels are around 400 ppm.   That is 40% higher than the highest levels over the past 800,000 years.  </a:t>
            </a:r>
          </a:p>
          <a:p>
            <a:endParaRPr lang="en-US" baseline="0" dirty="0"/>
          </a:p>
          <a:p>
            <a:r>
              <a:rPr lang="en-US" baseline="0" dirty="0"/>
              <a:t>We also know that CO2 comes from burning coal and oil because the chemical composition has a unique fingerprint. </a:t>
            </a:r>
          </a:p>
          <a:p>
            <a:endParaRPr lang="en-US" baseline="0" dirty="0"/>
          </a:p>
          <a:p>
            <a:r>
              <a:rPr lang="en-US" baseline="0" dirty="0"/>
              <a:t>Also, deforestations contributes to a lesser degree as we do not have as many trees to absorb the excess co2.  </a:t>
            </a:r>
          </a:p>
          <a:p>
            <a:endParaRPr lang="en-US" baseline="0" dirty="0"/>
          </a:p>
          <a:p>
            <a:r>
              <a:rPr lang="en-US" dirty="0"/>
              <a:t>Global temperature trends were missing measurements from key locations such as Asia, South American and Africa, where measurements were scarce.   Within the last 10 years, thousands of new weather stations have been built in those under-reported areas on land and a huge network of buoys have been deployed in the oceans and seas to measure sea surface temperatures.   The conclusion – warming from 1998-2012 was more the double the previous estimates.  What is more concerning is that these measurement do not factor in what has happened in the Arctic (at least in parts of it), where temperatures have increased rapidly in recent decades but where there are, again, a limited number of weather recording stations. </a:t>
            </a:r>
          </a:p>
          <a:p>
            <a:endParaRPr lang="en-US" dirty="0"/>
          </a:p>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17</a:t>
            </a:fld>
            <a:endParaRPr lang="en-US" dirty="0"/>
          </a:p>
        </p:txBody>
      </p:sp>
    </p:spTree>
    <p:extLst>
      <p:ext uri="{BB962C8B-B14F-4D97-AF65-F5344CB8AC3E}">
        <p14:creationId xmlns:p14="http://schemas.microsoft.com/office/powerpoint/2010/main" val="78562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18</a:t>
            </a:fld>
            <a:endParaRPr lang="en-US" dirty="0"/>
          </a:p>
        </p:txBody>
      </p:sp>
    </p:spTree>
    <p:extLst>
      <p:ext uri="{BB962C8B-B14F-4D97-AF65-F5344CB8AC3E}">
        <p14:creationId xmlns:p14="http://schemas.microsoft.com/office/powerpoint/2010/main" val="79026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7"/>
              </a:spcAft>
            </a:pP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19</a:t>
            </a:fld>
            <a:endParaRPr lang="en-US" dirty="0"/>
          </a:p>
        </p:txBody>
      </p:sp>
    </p:spTree>
    <p:extLst>
      <p:ext uri="{BB962C8B-B14F-4D97-AF65-F5344CB8AC3E}">
        <p14:creationId xmlns:p14="http://schemas.microsoft.com/office/powerpoint/2010/main" val="233935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49DAA18-A309-4A6D-A151-25CE449FE813}" type="slidenum">
              <a:rPr lang="en-US" smtClean="0"/>
              <a:t>2</a:t>
            </a:fld>
            <a:endParaRPr lang="en-US" dirty="0"/>
          </a:p>
        </p:txBody>
      </p:sp>
    </p:spTree>
    <p:extLst>
      <p:ext uri="{BB962C8B-B14F-4D97-AF65-F5344CB8AC3E}">
        <p14:creationId xmlns:p14="http://schemas.microsoft.com/office/powerpoint/2010/main" val="579483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20</a:t>
            </a:fld>
            <a:endParaRPr lang="en-US" dirty="0"/>
          </a:p>
        </p:txBody>
      </p:sp>
    </p:spTree>
    <p:extLst>
      <p:ext uri="{BB962C8B-B14F-4D97-AF65-F5344CB8AC3E}">
        <p14:creationId xmlns:p14="http://schemas.microsoft.com/office/powerpoint/2010/main" val="352714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F49DAA18-A309-4A6D-A151-25CE449FE813}" type="slidenum">
              <a:rPr lang="en-US" smtClean="0"/>
              <a:t>21</a:t>
            </a:fld>
            <a:endParaRPr lang="en-US" dirty="0"/>
          </a:p>
        </p:txBody>
      </p:sp>
    </p:spTree>
    <p:extLst>
      <p:ext uri="{BB962C8B-B14F-4D97-AF65-F5344CB8AC3E}">
        <p14:creationId xmlns:p14="http://schemas.microsoft.com/office/powerpoint/2010/main" val="3471625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22</a:t>
            </a:fld>
            <a:endParaRPr lang="en-US" dirty="0"/>
          </a:p>
        </p:txBody>
      </p:sp>
    </p:spTree>
    <p:extLst>
      <p:ext uri="{BB962C8B-B14F-4D97-AF65-F5344CB8AC3E}">
        <p14:creationId xmlns:p14="http://schemas.microsoft.com/office/powerpoint/2010/main" val="4045375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7"/>
              </a:spcAft>
            </a:pP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23</a:t>
            </a:fld>
            <a:endParaRPr lang="en-US" dirty="0"/>
          </a:p>
        </p:txBody>
      </p:sp>
    </p:spTree>
    <p:extLst>
      <p:ext uri="{BB962C8B-B14F-4D97-AF65-F5344CB8AC3E}">
        <p14:creationId xmlns:p14="http://schemas.microsoft.com/office/powerpoint/2010/main" val="114201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24</a:t>
            </a:fld>
            <a:endParaRPr lang="en-US" dirty="0"/>
          </a:p>
        </p:txBody>
      </p:sp>
    </p:spTree>
    <p:extLst>
      <p:ext uri="{BB962C8B-B14F-4D97-AF65-F5344CB8AC3E}">
        <p14:creationId xmlns:p14="http://schemas.microsoft.com/office/powerpoint/2010/main" val="992491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9DAA18-A309-4A6D-A151-25CE449FE813}" type="slidenum">
              <a:rPr lang="en-US" smtClean="0"/>
              <a:t>25</a:t>
            </a:fld>
            <a:endParaRPr lang="en-US" dirty="0"/>
          </a:p>
        </p:txBody>
      </p:sp>
    </p:spTree>
    <p:extLst>
      <p:ext uri="{BB962C8B-B14F-4D97-AF65-F5344CB8AC3E}">
        <p14:creationId xmlns:p14="http://schemas.microsoft.com/office/powerpoint/2010/main" val="2368466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26</a:t>
            </a:fld>
            <a:endParaRPr lang="en-US" dirty="0"/>
          </a:p>
        </p:txBody>
      </p:sp>
    </p:spTree>
    <p:extLst>
      <p:ext uri="{BB962C8B-B14F-4D97-AF65-F5344CB8AC3E}">
        <p14:creationId xmlns:p14="http://schemas.microsoft.com/office/powerpoint/2010/main" val="3832599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9DAA18-A309-4A6D-A151-25CE449FE813}" type="slidenum">
              <a:rPr lang="en-US" smtClean="0"/>
              <a:t>27</a:t>
            </a:fld>
            <a:endParaRPr lang="en-US" dirty="0"/>
          </a:p>
        </p:txBody>
      </p:sp>
    </p:spTree>
    <p:extLst>
      <p:ext uri="{BB962C8B-B14F-4D97-AF65-F5344CB8AC3E}">
        <p14:creationId xmlns:p14="http://schemas.microsoft.com/office/powerpoint/2010/main" val="920657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28</a:t>
            </a:fld>
            <a:endParaRPr lang="en-US" dirty="0"/>
          </a:p>
        </p:txBody>
      </p:sp>
    </p:spTree>
    <p:extLst>
      <p:ext uri="{BB962C8B-B14F-4D97-AF65-F5344CB8AC3E}">
        <p14:creationId xmlns:p14="http://schemas.microsoft.com/office/powerpoint/2010/main" val="2553116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9DAA18-A309-4A6D-A151-25CE449FE813}" type="slidenum">
              <a:rPr lang="en-US" smtClean="0"/>
              <a:t>29</a:t>
            </a:fld>
            <a:endParaRPr lang="en-US" dirty="0"/>
          </a:p>
        </p:txBody>
      </p:sp>
    </p:spTree>
    <p:extLst>
      <p:ext uri="{BB962C8B-B14F-4D97-AF65-F5344CB8AC3E}">
        <p14:creationId xmlns:p14="http://schemas.microsoft.com/office/powerpoint/2010/main" val="204122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a:t>
            </a:r>
            <a:r>
              <a:rPr lang="en-US" baseline="0" dirty="0"/>
              <a:t>   Lady Liberty survived</a:t>
            </a: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3</a:t>
            </a:fld>
            <a:endParaRPr lang="en-US" dirty="0"/>
          </a:p>
        </p:txBody>
      </p:sp>
    </p:spTree>
    <p:extLst>
      <p:ext uri="{BB962C8B-B14F-4D97-AF65-F5344CB8AC3E}">
        <p14:creationId xmlns:p14="http://schemas.microsoft.com/office/powerpoint/2010/main" val="272858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and Sandy</a:t>
            </a:r>
          </a:p>
        </p:txBody>
      </p:sp>
      <p:sp>
        <p:nvSpPr>
          <p:cNvPr id="4" name="Slide Number Placeholder 3"/>
          <p:cNvSpPr>
            <a:spLocks noGrp="1"/>
          </p:cNvSpPr>
          <p:nvPr>
            <p:ph type="sldNum" sz="quarter" idx="10"/>
          </p:nvPr>
        </p:nvSpPr>
        <p:spPr/>
        <p:txBody>
          <a:bodyPr/>
          <a:lstStyle/>
          <a:p>
            <a:fld id="{F49DAA18-A309-4A6D-A151-25CE449FE813}" type="slidenum">
              <a:rPr lang="en-US" smtClean="0"/>
              <a:t>4</a:t>
            </a:fld>
            <a:endParaRPr lang="en-US" dirty="0"/>
          </a:p>
        </p:txBody>
      </p:sp>
    </p:spTree>
    <p:extLst>
      <p:ext uri="{BB962C8B-B14F-4D97-AF65-F5344CB8AC3E}">
        <p14:creationId xmlns:p14="http://schemas.microsoft.com/office/powerpoint/2010/main" val="206948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 - Houston</a:t>
            </a:r>
          </a:p>
        </p:txBody>
      </p:sp>
      <p:sp>
        <p:nvSpPr>
          <p:cNvPr id="4" name="Slide Number Placeholder 3"/>
          <p:cNvSpPr>
            <a:spLocks noGrp="1"/>
          </p:cNvSpPr>
          <p:nvPr>
            <p:ph type="sldNum" sz="quarter" idx="10"/>
          </p:nvPr>
        </p:nvSpPr>
        <p:spPr/>
        <p:txBody>
          <a:bodyPr/>
          <a:lstStyle/>
          <a:p>
            <a:fld id="{F49DAA18-A309-4A6D-A151-25CE449FE813}" type="slidenum">
              <a:rPr lang="en-US" smtClean="0"/>
              <a:t>5</a:t>
            </a:fld>
            <a:endParaRPr lang="en-US" dirty="0"/>
          </a:p>
        </p:txBody>
      </p:sp>
    </p:spTree>
    <p:extLst>
      <p:ext uri="{BB962C8B-B14F-4D97-AF65-F5344CB8AC3E}">
        <p14:creationId xmlns:p14="http://schemas.microsoft.com/office/powerpoint/2010/main" val="306488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9DAA18-A309-4A6D-A151-25CE449FE813}" type="slidenum">
              <a:rPr lang="en-US" smtClean="0"/>
              <a:t>6</a:t>
            </a:fld>
            <a:endParaRPr lang="en-US" dirty="0"/>
          </a:p>
        </p:txBody>
      </p:sp>
    </p:spTree>
    <p:extLst>
      <p:ext uri="{BB962C8B-B14F-4D97-AF65-F5344CB8AC3E}">
        <p14:creationId xmlns:p14="http://schemas.microsoft.com/office/powerpoint/2010/main" val="1976095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 Harvey.  Other 3, Irma</a:t>
            </a:r>
          </a:p>
        </p:txBody>
      </p:sp>
      <p:sp>
        <p:nvSpPr>
          <p:cNvPr id="4" name="Slide Number Placeholder 3"/>
          <p:cNvSpPr>
            <a:spLocks noGrp="1"/>
          </p:cNvSpPr>
          <p:nvPr>
            <p:ph type="sldNum" sz="quarter" idx="10"/>
          </p:nvPr>
        </p:nvSpPr>
        <p:spPr/>
        <p:txBody>
          <a:bodyPr/>
          <a:lstStyle/>
          <a:p>
            <a:fld id="{F49DAA18-A309-4A6D-A151-25CE449FE813}" type="slidenum">
              <a:rPr lang="en-US" smtClean="0"/>
              <a:t>7</a:t>
            </a:fld>
            <a:endParaRPr lang="en-US" dirty="0"/>
          </a:p>
        </p:txBody>
      </p:sp>
    </p:spTree>
    <p:extLst>
      <p:ext uri="{BB962C8B-B14F-4D97-AF65-F5344CB8AC3E}">
        <p14:creationId xmlns:p14="http://schemas.microsoft.com/office/powerpoint/2010/main" val="177584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7"/>
              </a:spcAft>
            </a:pP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8</a:t>
            </a:fld>
            <a:endParaRPr lang="en-US" dirty="0"/>
          </a:p>
        </p:txBody>
      </p:sp>
    </p:spTree>
    <p:extLst>
      <p:ext uri="{BB962C8B-B14F-4D97-AF65-F5344CB8AC3E}">
        <p14:creationId xmlns:p14="http://schemas.microsoft.com/office/powerpoint/2010/main" val="17489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7"/>
              </a:spcAft>
            </a:pPr>
            <a:endParaRPr lang="en-US" dirty="0"/>
          </a:p>
        </p:txBody>
      </p:sp>
      <p:sp>
        <p:nvSpPr>
          <p:cNvPr id="4" name="Slide Number Placeholder 3"/>
          <p:cNvSpPr>
            <a:spLocks noGrp="1"/>
          </p:cNvSpPr>
          <p:nvPr>
            <p:ph type="sldNum" sz="quarter" idx="10"/>
          </p:nvPr>
        </p:nvSpPr>
        <p:spPr/>
        <p:txBody>
          <a:bodyPr/>
          <a:lstStyle/>
          <a:p>
            <a:fld id="{F49DAA18-A309-4A6D-A151-25CE449FE813}" type="slidenum">
              <a:rPr lang="en-US" smtClean="0"/>
              <a:t>9</a:t>
            </a:fld>
            <a:endParaRPr lang="en-US" dirty="0"/>
          </a:p>
        </p:txBody>
      </p:sp>
    </p:spTree>
    <p:extLst>
      <p:ext uri="{BB962C8B-B14F-4D97-AF65-F5344CB8AC3E}">
        <p14:creationId xmlns:p14="http://schemas.microsoft.com/office/powerpoint/2010/main" val="4015783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46042" r="8257" b="14860"/>
          <a:stretch/>
        </p:blipFill>
        <p:spPr>
          <a:xfrm>
            <a:off x="0" y="2922604"/>
            <a:ext cx="9144000" cy="292260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736" r="8257" b="41726"/>
          <a:stretch/>
        </p:blipFill>
        <p:spPr>
          <a:xfrm>
            <a:off x="0" y="0"/>
            <a:ext cx="9144000" cy="3179780"/>
          </a:xfrm>
          <a:prstGeom prst="rect">
            <a:avLst/>
          </a:prstGeom>
        </p:spPr>
      </p:pic>
      <p:sp>
        <p:nvSpPr>
          <p:cNvPr id="13" name="Rectangle 12"/>
          <p:cNvSpPr/>
          <p:nvPr/>
        </p:nvSpPr>
        <p:spPr>
          <a:xfrm>
            <a:off x="-1" y="1790700"/>
            <a:ext cx="9144000" cy="323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295400" y="3505200"/>
            <a:ext cx="6675980" cy="1066800"/>
          </a:xfrm>
        </p:spPr>
        <p:txBody>
          <a:bodyPr/>
          <a:lstStyle>
            <a:lvl1pPr marL="0" indent="0" algn="l">
              <a:buNone/>
              <a:defRPr>
                <a:solidFill>
                  <a:srgbClr val="1D6A5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Oval 18"/>
          <p:cNvSpPr/>
          <p:nvPr/>
        </p:nvSpPr>
        <p:spPr>
          <a:xfrm>
            <a:off x="-1" y="990600"/>
            <a:ext cx="9144001" cy="1600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09600" y="1676400"/>
            <a:ext cx="7772400" cy="1470025"/>
          </a:xfrm>
        </p:spPr>
        <p:txBody>
          <a:bodyPr/>
          <a:lstStyle/>
          <a:p>
            <a:r>
              <a:rPr lang="en-US"/>
              <a:t>Click to edit Master title style</a:t>
            </a:r>
            <a:endParaRPr lang="en-US" dirty="0"/>
          </a:p>
        </p:txBody>
      </p:sp>
      <p:sp>
        <p:nvSpPr>
          <p:cNvPr id="15" name="Rectangle 14"/>
          <p:cNvSpPr/>
          <p:nvPr/>
        </p:nvSpPr>
        <p:spPr>
          <a:xfrm>
            <a:off x="609600" y="3213100"/>
            <a:ext cx="7601846"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6788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324600" cy="9144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457200" y="1423416"/>
            <a:ext cx="64770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10800000">
            <a:off x="457200" y="5867400"/>
            <a:ext cx="82296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91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6" y="3733801"/>
            <a:ext cx="5861367" cy="1362075"/>
          </a:xfrm>
        </p:spPr>
        <p:txBody>
          <a:bodyPr anchor="t">
            <a:normAutofit/>
          </a:bodyPr>
          <a:lstStyle>
            <a:lvl1pPr algn="l">
              <a:defRPr sz="3200" b="1" cap="none"/>
            </a:lvl1pPr>
          </a:lstStyle>
          <a:p>
            <a:r>
              <a:rPr lang="en-US" dirty="0"/>
              <a:t>Click To Edit Master Title Style</a:t>
            </a:r>
          </a:p>
        </p:txBody>
      </p:sp>
      <p:sp>
        <p:nvSpPr>
          <p:cNvPr id="3" name="Text Placeholder 2"/>
          <p:cNvSpPr>
            <a:spLocks noGrp="1"/>
          </p:cNvSpPr>
          <p:nvPr>
            <p:ph type="body" idx="1"/>
          </p:nvPr>
        </p:nvSpPr>
        <p:spPr>
          <a:xfrm>
            <a:off x="762000" y="3554413"/>
            <a:ext cx="58216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Rectangle 8"/>
          <p:cNvSpPr/>
          <p:nvPr/>
        </p:nvSpPr>
        <p:spPr>
          <a:xfrm rot="10800000">
            <a:off x="457200" y="5867400"/>
            <a:ext cx="82296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226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01801"/>
            <a:ext cx="4038600" cy="33940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01801"/>
            <a:ext cx="4038600" cy="33940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rot="10800000">
            <a:off x="457200" y="5867400"/>
            <a:ext cx="82296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7200" y="1423416"/>
            <a:ext cx="64770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350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7"/>
            <a:ext cx="82296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879599"/>
            <a:ext cx="4040188" cy="639763"/>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19361"/>
            <a:ext cx="4040188" cy="3195639"/>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9" y="1879599"/>
            <a:ext cx="4041775" cy="639763"/>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519361"/>
            <a:ext cx="4041775" cy="3195639"/>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457200" y="1397000"/>
            <a:ext cx="64770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49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9"/>
          <p:cNvSpPr/>
          <p:nvPr/>
        </p:nvSpPr>
        <p:spPr>
          <a:xfrm rot="10800000">
            <a:off x="457200" y="5867400"/>
            <a:ext cx="82296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57200" y="1423416"/>
            <a:ext cx="64770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786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45001"/>
            <a:ext cx="5486400" cy="566739"/>
          </a:xfrm>
        </p:spPr>
        <p:txBody>
          <a:bodyPr anchor="b">
            <a:normAutofit/>
          </a:bodyPr>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7"/>
            <a:ext cx="5486400" cy="3832225"/>
          </a:xfrm>
          <a:ln>
            <a:solidFill>
              <a:srgbClr val="0000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011739"/>
            <a:ext cx="5486400" cy="50006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Rectangle 9"/>
          <p:cNvSpPr/>
          <p:nvPr/>
        </p:nvSpPr>
        <p:spPr>
          <a:xfrm rot="10800000">
            <a:off x="457200" y="5867400"/>
            <a:ext cx="82296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060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Contact Us</a:t>
            </a:r>
          </a:p>
        </p:txBody>
      </p:sp>
      <p:sp>
        <p:nvSpPr>
          <p:cNvPr id="6" name="Rectangle 5"/>
          <p:cNvSpPr/>
          <p:nvPr/>
        </p:nvSpPr>
        <p:spPr>
          <a:xfrm>
            <a:off x="457200" y="1423416"/>
            <a:ext cx="64770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328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823FE6-10D1-4EC8-8B41-257D3415DBFD}" type="datetimeFigureOut">
              <a:rPr lang="en-US" smtClean="0">
                <a:solidFill>
                  <a:prstClr val="black">
                    <a:tint val="75000"/>
                  </a:prstClr>
                </a:solidFill>
              </a:rPr>
              <a:pPr/>
              <a:t>10/18/2017</a:t>
            </a:fld>
            <a:endParaRPr lang="en-US" dirty="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785FE07-0DAB-4F1B-A2A0-B351490DCB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26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p:cNvSpPr/>
          <p:nvPr/>
        </p:nvSpPr>
        <p:spPr>
          <a:xfrm rot="10800000">
            <a:off x="457200" y="5867400"/>
            <a:ext cx="8229600" cy="24384"/>
          </a:xfrm>
          <a:prstGeom prst="rect">
            <a:avLst/>
          </a:prstGeom>
          <a:gradFill flip="none" rotWithShape="1">
            <a:gsLst>
              <a:gs pos="0">
                <a:srgbClr val="1D6A58">
                  <a:tint val="66000"/>
                  <a:satMod val="160000"/>
                </a:srgbClr>
              </a:gs>
              <a:gs pos="50000">
                <a:srgbClr val="1D6A58">
                  <a:tint val="44500"/>
                  <a:satMod val="160000"/>
                </a:srgbClr>
              </a:gs>
              <a:gs pos="100000">
                <a:srgbClr val="1D6A58">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ate Placeholder 3"/>
          <p:cNvSpPr txBox="1">
            <a:spLocks/>
          </p:cNvSpPr>
          <p:nvPr/>
        </p:nvSpPr>
        <p:spPr>
          <a:xfrm>
            <a:off x="352425" y="6096000"/>
            <a:ext cx="1676400" cy="273844"/>
          </a:xfrm>
          <a:prstGeom prst="rect">
            <a:avLst/>
          </a:prstGeom>
          <a:noFill/>
        </p:spPr>
        <p:txBody>
          <a:bodyPr vert="horz" lIns="91440" tIns="45720" rIns="91440" bIns="45720" rtlCol="0" anchor="ctr"/>
          <a:lstStyle>
            <a:defPPr>
              <a:defRPr lang="en-US"/>
            </a:defPPr>
            <a:lvl1pPr marL="0" algn="l" defTabSz="914400" rtl="0" eaLnBrk="1" latinLnBrk="0" hangingPunct="1">
              <a:defRPr sz="800" kern="1200">
                <a:solidFill>
                  <a:srgbClr val="1D6A5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pc="110" baseline="0" dirty="0"/>
              <a:t>www.traublieberman.com</a:t>
            </a:r>
          </a:p>
        </p:txBody>
      </p:sp>
      <p:sp>
        <p:nvSpPr>
          <p:cNvPr id="17" name="Text Placeholder 3"/>
          <p:cNvSpPr txBox="1">
            <a:spLocks/>
          </p:cNvSpPr>
          <p:nvPr/>
        </p:nvSpPr>
        <p:spPr>
          <a:xfrm>
            <a:off x="6372225" y="6048375"/>
            <a:ext cx="2438400" cy="481091"/>
          </a:xfrm>
          <a:prstGeom prst="rect">
            <a:avLst/>
          </a:prstGeom>
        </p:spPr>
        <p:txBody>
          <a:bodyPr>
            <a:noAutofit/>
          </a:bodyPr>
          <a:lstStyle>
            <a:lvl1pPr marL="0" indent="0" algn="l" defTabSz="914400" rtl="0" eaLnBrk="1" latinLnBrk="0" hangingPunct="1">
              <a:spcBef>
                <a:spcPct val="0"/>
              </a:spcBef>
              <a:buClr>
                <a:srgbClr val="1D6A58"/>
              </a:buClr>
              <a:buSzPct val="110000"/>
              <a:buFont typeface="Arial" panose="020B0604020202020204" pitchFamily="34" charset="0"/>
              <a:buNone/>
              <a:defRPr lang="en-US" sz="1200" b="1" kern="1200" dirty="0" smtClean="0">
                <a:solidFill>
                  <a:srgbClr val="1D6A58"/>
                </a:solidFill>
                <a:latin typeface="Arial" panose="020B0604020202020204" pitchFamily="34" charset="0"/>
                <a:ea typeface="+mj-ea"/>
                <a:cs typeface="Arial" panose="020B0604020202020204" pitchFamily="34" charset="0"/>
              </a:defRPr>
            </a:lvl1pPr>
            <a:lvl2pPr marL="457200" indent="0" algn="l" defTabSz="914400" rtl="0" eaLnBrk="1" latinLnBrk="0" hangingPunct="1">
              <a:spcBef>
                <a:spcPct val="20000"/>
              </a:spcBef>
              <a:buClr>
                <a:srgbClr val="1D6A58"/>
              </a:buClr>
              <a:buSzPct val="110000"/>
              <a:buFont typeface="Arial" panose="020B0604020202020204" pitchFamily="34" charset="0"/>
              <a:buNone/>
              <a:defRPr sz="1200" kern="1200">
                <a:solidFill>
                  <a:srgbClr val="898989"/>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
                <a:srgbClr val="1D6A58"/>
              </a:buClr>
              <a:buSzPct val="110000"/>
              <a:buFont typeface="Arial" panose="020B0604020202020204" pitchFamily="34" charset="0"/>
              <a:buNone/>
              <a:defRPr sz="1000" kern="1200">
                <a:solidFill>
                  <a:srgbClr val="898989"/>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
                <a:srgbClr val="1D6A58"/>
              </a:buClr>
              <a:buSzPct val="110000"/>
              <a:buFont typeface="Arial" panose="020B0604020202020204" pitchFamily="34" charset="0"/>
              <a:buNone/>
              <a:defRPr sz="900" kern="1200">
                <a:solidFill>
                  <a:srgbClr val="898989"/>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
                <a:srgbClr val="1D6A58"/>
              </a:buClr>
              <a:buSzPct val="110000"/>
              <a:buFont typeface="Arial" panose="020B0604020202020204" pitchFamily="34" charset="0"/>
              <a:buNone/>
              <a:defRPr sz="900" kern="1200">
                <a:solidFill>
                  <a:srgbClr val="898989"/>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nSpc>
                <a:spcPct val="150000"/>
              </a:lnSpc>
            </a:pPr>
            <a:r>
              <a:rPr lang="en-US" sz="800" b="0" dirty="0">
                <a:solidFill>
                  <a:srgbClr val="1D6A58"/>
                </a:solidFill>
                <a:latin typeface="Arial Narrow" panose="020B0606020202030204" pitchFamily="34" charset="0"/>
              </a:rPr>
              <a:t>NEW YORK  |   NEW JERSEY  |   ILLINOIS  |   FLORIDA   </a:t>
            </a:r>
            <a:br>
              <a:rPr lang="en-US" sz="800" b="0" dirty="0">
                <a:solidFill>
                  <a:srgbClr val="1D6A58"/>
                </a:solidFill>
                <a:latin typeface="Arial Narrow" panose="020B0606020202030204" pitchFamily="34" charset="0"/>
              </a:rPr>
            </a:br>
            <a:r>
              <a:rPr lang="en-US" sz="800" b="0" dirty="0">
                <a:solidFill>
                  <a:srgbClr val="1D6A58"/>
                </a:solidFill>
                <a:latin typeface="Arial Narrow" panose="020B0606020202030204" pitchFamily="34" charset="0"/>
              </a:rPr>
              <a:t>CALIFORNIA | CONNECTICUT | LONDON (Liaison Office)</a:t>
            </a:r>
          </a:p>
          <a:p>
            <a:pPr algn="r"/>
            <a:endParaRPr lang="en-US" b="0" dirty="0">
              <a:solidFill>
                <a:srgbClr val="898989"/>
              </a:solidFill>
              <a:latin typeface="Arial Narrow" panose="020B0606020202030204" pitchFamily="34" charset="0"/>
            </a:endParaRP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99438" y="6093895"/>
            <a:ext cx="1829787" cy="355490"/>
          </a:xfrm>
          <a:prstGeom prst="rect">
            <a:avLst/>
          </a:prstGeom>
        </p:spPr>
      </p:pic>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l="8821" t="17478" r="12765" b="70433"/>
          <a:stretch/>
        </p:blipFill>
        <p:spPr>
          <a:xfrm>
            <a:off x="0" y="0"/>
            <a:ext cx="9144000" cy="1057275"/>
          </a:xfrm>
          <a:prstGeom prst="rect">
            <a:avLst/>
          </a:prstGeom>
        </p:spPr>
      </p:pic>
      <p:sp>
        <p:nvSpPr>
          <p:cNvPr id="3" name="Text Placeholder 2"/>
          <p:cNvSpPr>
            <a:spLocks noGrp="1"/>
          </p:cNvSpPr>
          <p:nvPr>
            <p:ph type="body" idx="1"/>
          </p:nvPr>
        </p:nvSpPr>
        <p:spPr>
          <a:xfrm>
            <a:off x="457200" y="1727201"/>
            <a:ext cx="8229600" cy="4063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Oval 5"/>
          <p:cNvSpPr/>
          <p:nvPr/>
        </p:nvSpPr>
        <p:spPr>
          <a:xfrm>
            <a:off x="0" y="304800"/>
            <a:ext cx="914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609600"/>
            <a:ext cx="6324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Rectangle 10"/>
          <p:cNvSpPr/>
          <p:nvPr/>
        </p:nvSpPr>
        <p:spPr>
          <a:xfrm>
            <a:off x="381000" y="6286500"/>
            <a:ext cx="4572000" cy="215444"/>
          </a:xfrm>
          <a:prstGeom prst="rect">
            <a:avLst/>
          </a:prstGeom>
        </p:spPr>
        <p:txBody>
          <a:bodyPr>
            <a:spAutoFit/>
          </a:bodyPr>
          <a:lstStyle/>
          <a:p>
            <a:r>
              <a:rPr lang="de-DE" sz="800" kern="1200" spc="110" baseline="0" dirty="0">
                <a:solidFill>
                  <a:srgbClr val="1D6A58"/>
                </a:solidFill>
                <a:latin typeface="Arial" panose="020B0604020202020204" pitchFamily="34" charset="0"/>
                <a:ea typeface="+mn-ea"/>
                <a:cs typeface="Arial" panose="020B0604020202020204" pitchFamily="34" charset="0"/>
              </a:rPr>
              <a:t>©</a:t>
            </a:r>
            <a:r>
              <a:rPr lang="de-DE" sz="800" kern="1200" spc="50" baseline="0" dirty="0">
                <a:solidFill>
                  <a:srgbClr val="1D6A58"/>
                </a:solidFill>
                <a:latin typeface="Arial" panose="020B0604020202020204" pitchFamily="34" charset="0"/>
                <a:ea typeface="+mn-ea"/>
                <a:cs typeface="Arial" panose="020B0604020202020204" pitchFamily="34" charset="0"/>
              </a:rPr>
              <a:t>2017 Traub Lieberman Straus &amp; Shrewsberry LLP  </a:t>
            </a:r>
            <a:endParaRPr lang="en-US" sz="800" kern="1200" spc="50" baseline="0" dirty="0">
              <a:solidFill>
                <a:srgbClr val="1D6A58"/>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28654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spcBef>
          <a:spcPct val="0"/>
        </a:spcBef>
        <a:buNone/>
        <a:defRPr sz="3200" kern="1200">
          <a:solidFill>
            <a:srgbClr val="1D6A5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1D6A58"/>
        </a:buClr>
        <a:buSzPct val="110000"/>
        <a:buFont typeface="Arial" panose="020B0604020202020204" pitchFamily="34" charset="0"/>
        <a:buChar char="•"/>
        <a:defRPr sz="2400" kern="1200">
          <a:solidFill>
            <a:srgbClr val="89898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D6A58"/>
        </a:buClr>
        <a:buSzPct val="110000"/>
        <a:buFont typeface="Arial" panose="020B0604020202020204" pitchFamily="34" charset="0"/>
        <a:buChar char="–"/>
        <a:defRPr sz="2000" kern="1200">
          <a:solidFill>
            <a:srgbClr val="89898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D6A58"/>
        </a:buClr>
        <a:buSzPct val="110000"/>
        <a:buFont typeface="Arial" panose="020B0604020202020204" pitchFamily="34" charset="0"/>
        <a:buChar char="•"/>
        <a:defRPr sz="1800" kern="1200">
          <a:solidFill>
            <a:srgbClr val="89898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mrpHv5vjOAhWOsh4KHcQGCl0QjRwIBw&amp;url=http://greenmonk.net/2010/01/07/what-if-we-create-a-better-world-for-nothing/&amp;psig=AFQjCNHifj58Xgpk5ytNJEUamdZ5A3jiXA&amp;ust=147318471580349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google.com/url?sa=i&amp;rct=j&amp;q=&amp;esrc=s&amp;source=images&amp;cd=&amp;cad=rja&amp;uact=8&amp;ved=0ahUKEwjSja6N6dzWAhXF44MKHQWhDkQQjRwIBw&amp;url=https://blog.scoutingmagazine.org/2017/09/28/hurricane-maria-update-members-bsa-family-puerto-rico/&amp;psig=AOvVaw1lK4dBQR3jF5tixykO8Owg&amp;ust=1507407502895008" TargetMode="External"/><Relationship Id="rId5" Type="http://schemas.openxmlformats.org/officeDocument/2006/relationships/image" Target="../media/image8.jpeg"/><Relationship Id="rId4" Type="http://schemas.openxmlformats.org/officeDocument/2006/relationships/hyperlink" Target="https://www.google.com/url?sa=i&amp;rct=j&amp;q=&amp;esrc=s&amp;source=images&amp;cd=&amp;cad=rja&amp;uact=8&amp;ved=0ahUKEwij5cTn6NzWAhUD7YMKHYgiAyIQjRwIBw&amp;url=https://www.theverge.com/2017/9/26/16369420/puerto-rico-hurricane-maria-2017-electricity-water-food-recovery&amp;psig=AOvVaw1lK4dBQR3jF5tixykO8Owg&amp;ust=150740750289500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3581400"/>
            <a:ext cx="6400800" cy="2209800"/>
          </a:xfrm>
        </p:spPr>
        <p:txBody>
          <a:bodyPr>
            <a:normAutofit/>
          </a:bodyPr>
          <a:lstStyle/>
          <a:p>
            <a:r>
              <a:rPr lang="en-US" sz="1800" dirty="0"/>
              <a:t>ASIA PACIFIC INSURANCE CONFERENCE</a:t>
            </a:r>
          </a:p>
          <a:p>
            <a:r>
              <a:rPr lang="en-US" sz="1800" dirty="0"/>
              <a:t>Raffles City Convention Centre, Singapore</a:t>
            </a:r>
          </a:p>
          <a:p>
            <a:r>
              <a:rPr lang="en-US" sz="1800" dirty="0"/>
              <a:t>OCTOBER 17-20 2017</a:t>
            </a:r>
          </a:p>
          <a:p>
            <a:endParaRPr lang="en-US" sz="1400" dirty="0"/>
          </a:p>
          <a:p>
            <a:r>
              <a:rPr lang="en-US" sz="1400" dirty="0"/>
              <a:t>BY</a:t>
            </a:r>
          </a:p>
          <a:p>
            <a:r>
              <a:rPr lang="en-US" sz="1800" dirty="0"/>
              <a:t>Richard K. Traub</a:t>
            </a:r>
          </a:p>
          <a:p>
            <a:r>
              <a:rPr lang="en-US" sz="1800" dirty="0"/>
              <a:t>Traub Lieberman Straus &amp; Shrewsberry</a:t>
            </a:r>
          </a:p>
        </p:txBody>
      </p:sp>
      <p:sp>
        <p:nvSpPr>
          <p:cNvPr id="4" name="Title 3"/>
          <p:cNvSpPr>
            <a:spLocks noGrp="1"/>
          </p:cNvSpPr>
          <p:nvPr>
            <p:ph type="ctrTitle"/>
          </p:nvPr>
        </p:nvSpPr>
        <p:spPr>
          <a:xfrm>
            <a:off x="685800" y="1600200"/>
            <a:ext cx="7772400" cy="1470025"/>
          </a:xfrm>
        </p:spPr>
        <p:txBody>
          <a:bodyPr>
            <a:normAutofit fontScale="90000"/>
          </a:bodyPr>
          <a:lstStyle/>
          <a:p>
            <a:r>
              <a:rPr lang="en-US" dirty="0"/>
              <a:t>INSURANCE IN TIMES OF CLIMATE CHANGE</a:t>
            </a:r>
            <a:br>
              <a:rPr lang="en-US" dirty="0"/>
            </a:br>
            <a:r>
              <a:rPr lang="en-US" sz="2800" dirty="0"/>
              <a:t>Recent Cyclonic Events in the USA</a:t>
            </a:r>
            <a:endParaRPr lang="en-US" dirty="0"/>
          </a:p>
        </p:txBody>
      </p:sp>
    </p:spTree>
    <p:extLst>
      <p:ext uri="{BB962C8B-B14F-4D97-AF65-F5344CB8AC3E}">
        <p14:creationId xmlns:p14="http://schemas.microsoft.com/office/powerpoint/2010/main" val="2743160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324600" cy="914400"/>
          </a:xfrm>
        </p:spPr>
        <p:txBody>
          <a:bodyPr/>
          <a:lstStyle/>
          <a:p>
            <a:r>
              <a:rPr lang="en-US" dirty="0"/>
              <a:t>Harvey vs. Other Severe Storms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8702255"/>
              </p:ext>
            </p:extLst>
          </p:nvPr>
        </p:nvGraphicFramePr>
        <p:xfrm>
          <a:off x="381000" y="1219200"/>
          <a:ext cx="8229605" cy="530352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914401">
                  <a:extLst>
                    <a:ext uri="{9D8B030D-6E8A-4147-A177-3AD203B41FA5}">
                      <a16:colId xmlns:a16="http://schemas.microsoft.com/office/drawing/2014/main" val="20002"/>
                    </a:ext>
                  </a:extLst>
                </a:gridCol>
                <a:gridCol w="1066801">
                  <a:extLst>
                    <a:ext uri="{9D8B030D-6E8A-4147-A177-3AD203B41FA5}">
                      <a16:colId xmlns:a16="http://schemas.microsoft.com/office/drawing/2014/main" val="20003"/>
                    </a:ext>
                  </a:extLst>
                </a:gridCol>
                <a:gridCol w="1066803">
                  <a:extLst>
                    <a:ext uri="{9D8B030D-6E8A-4147-A177-3AD203B41FA5}">
                      <a16:colId xmlns:a16="http://schemas.microsoft.com/office/drawing/2014/main" val="20004"/>
                    </a:ext>
                  </a:extLst>
                </a:gridCol>
              </a:tblGrid>
              <a:tr h="462381">
                <a:tc>
                  <a:txBody>
                    <a:bodyPr/>
                    <a:lstStyle/>
                    <a:p>
                      <a:r>
                        <a:rPr lang="en-US" dirty="0"/>
                        <a:t>Rank</a:t>
                      </a:r>
                    </a:p>
                  </a:txBody>
                  <a:tcPr/>
                </a:tc>
                <a:tc>
                  <a:txBody>
                    <a:bodyPr/>
                    <a:lstStyle/>
                    <a:p>
                      <a:r>
                        <a:rPr lang="en-US" dirty="0"/>
                        <a:t>Storm</a:t>
                      </a:r>
                      <a:r>
                        <a:rPr lang="en-US" baseline="0" dirty="0"/>
                        <a:t> Name</a:t>
                      </a:r>
                      <a:endParaRPr lang="en-US" dirty="0"/>
                    </a:p>
                  </a:txBody>
                  <a:tcPr/>
                </a:tc>
                <a:tc>
                  <a:txBody>
                    <a:bodyPr/>
                    <a:lstStyle/>
                    <a:p>
                      <a:r>
                        <a:rPr lang="en-US" dirty="0"/>
                        <a:t>Wind (Knots)</a:t>
                      </a:r>
                    </a:p>
                  </a:txBody>
                  <a:tcPr/>
                </a:tc>
                <a:tc>
                  <a:txBody>
                    <a:bodyPr/>
                    <a:lstStyle/>
                    <a:p>
                      <a:r>
                        <a:rPr lang="en-US" dirty="0"/>
                        <a:t>Pressure  (mb)</a:t>
                      </a:r>
                    </a:p>
                  </a:txBody>
                  <a:tcPr/>
                </a:tc>
                <a:tc>
                  <a:txBody>
                    <a:bodyPr/>
                    <a:lstStyle/>
                    <a:p>
                      <a:r>
                        <a:rPr lang="en-US" dirty="0"/>
                        <a:t>Category</a:t>
                      </a:r>
                    </a:p>
                  </a:txBody>
                  <a:tcPr/>
                </a:tc>
                <a:extLst>
                  <a:ext uri="{0D108BD9-81ED-4DB2-BD59-A6C34878D82A}">
                    <a16:rowId xmlns:a16="http://schemas.microsoft.com/office/drawing/2014/main" val="10000"/>
                  </a:ext>
                </a:extLst>
              </a:tr>
              <a:tr h="198163">
                <a:tc>
                  <a:txBody>
                    <a:bodyPr/>
                    <a:lstStyle/>
                    <a:p>
                      <a:r>
                        <a:rPr lang="en-US" sz="1200" dirty="0"/>
                        <a:t>1</a:t>
                      </a:r>
                    </a:p>
                  </a:txBody>
                  <a:tcPr/>
                </a:tc>
                <a:tc>
                  <a:txBody>
                    <a:bodyPr/>
                    <a:lstStyle/>
                    <a:p>
                      <a:r>
                        <a:rPr lang="en-US" sz="1200" dirty="0"/>
                        <a:t>1935 Labor Day</a:t>
                      </a:r>
                    </a:p>
                  </a:txBody>
                  <a:tcPr/>
                </a:tc>
                <a:tc>
                  <a:txBody>
                    <a:bodyPr/>
                    <a:lstStyle/>
                    <a:p>
                      <a:r>
                        <a:rPr lang="en-US" sz="1200" dirty="0"/>
                        <a:t>160</a:t>
                      </a:r>
                    </a:p>
                  </a:txBody>
                  <a:tcPr/>
                </a:tc>
                <a:tc>
                  <a:txBody>
                    <a:bodyPr/>
                    <a:lstStyle/>
                    <a:p>
                      <a:r>
                        <a:rPr lang="en-US" sz="1200" dirty="0"/>
                        <a:t>892</a:t>
                      </a:r>
                    </a:p>
                  </a:txBody>
                  <a:tcPr/>
                </a:tc>
                <a:tc>
                  <a:txBody>
                    <a:bodyPr/>
                    <a:lstStyle/>
                    <a:p>
                      <a:r>
                        <a:rPr lang="en-US" sz="1200" dirty="0"/>
                        <a:t>5</a:t>
                      </a:r>
                    </a:p>
                  </a:txBody>
                  <a:tcPr/>
                </a:tc>
                <a:extLst>
                  <a:ext uri="{0D108BD9-81ED-4DB2-BD59-A6C34878D82A}">
                    <a16:rowId xmlns:a16="http://schemas.microsoft.com/office/drawing/2014/main" val="10001"/>
                  </a:ext>
                </a:extLst>
              </a:tr>
              <a:tr h="198163">
                <a:tc>
                  <a:txBody>
                    <a:bodyPr/>
                    <a:lstStyle/>
                    <a:p>
                      <a:r>
                        <a:rPr lang="en-US" sz="1200" dirty="0"/>
                        <a:t>2</a:t>
                      </a:r>
                    </a:p>
                  </a:txBody>
                  <a:tcPr/>
                </a:tc>
                <a:tc>
                  <a:txBody>
                    <a:bodyPr/>
                    <a:lstStyle/>
                    <a:p>
                      <a:r>
                        <a:rPr lang="en-US" sz="1200" dirty="0"/>
                        <a:t>1969 Camille</a:t>
                      </a:r>
                    </a:p>
                  </a:txBody>
                  <a:tcPr/>
                </a:tc>
                <a:tc>
                  <a:txBody>
                    <a:bodyPr/>
                    <a:lstStyle/>
                    <a:p>
                      <a:r>
                        <a:rPr lang="en-US" sz="1200" dirty="0"/>
                        <a:t>150</a:t>
                      </a:r>
                    </a:p>
                  </a:txBody>
                  <a:tcPr/>
                </a:tc>
                <a:tc>
                  <a:txBody>
                    <a:bodyPr/>
                    <a:lstStyle/>
                    <a:p>
                      <a:r>
                        <a:rPr lang="en-US" sz="1200" dirty="0"/>
                        <a:t>900</a:t>
                      </a:r>
                    </a:p>
                  </a:txBody>
                  <a:tcPr/>
                </a:tc>
                <a:tc>
                  <a:txBody>
                    <a:bodyPr/>
                    <a:lstStyle/>
                    <a:p>
                      <a:r>
                        <a:rPr lang="en-US" sz="1200" dirty="0"/>
                        <a:t>5</a:t>
                      </a:r>
                    </a:p>
                  </a:txBody>
                  <a:tcPr/>
                </a:tc>
                <a:extLst>
                  <a:ext uri="{0D108BD9-81ED-4DB2-BD59-A6C34878D82A}">
                    <a16:rowId xmlns:a16="http://schemas.microsoft.com/office/drawing/2014/main" val="10002"/>
                  </a:ext>
                </a:extLst>
              </a:tr>
              <a:tr h="198163">
                <a:tc>
                  <a:txBody>
                    <a:bodyPr/>
                    <a:lstStyle/>
                    <a:p>
                      <a:r>
                        <a:rPr lang="en-US" sz="1200" dirty="0"/>
                        <a:t>3</a:t>
                      </a:r>
                    </a:p>
                  </a:txBody>
                  <a:tcPr/>
                </a:tc>
                <a:tc>
                  <a:txBody>
                    <a:bodyPr/>
                    <a:lstStyle/>
                    <a:p>
                      <a:r>
                        <a:rPr lang="en-US" sz="1200" dirty="0"/>
                        <a:t>1992 Andrew</a:t>
                      </a:r>
                    </a:p>
                  </a:txBody>
                  <a:tcPr/>
                </a:tc>
                <a:tc>
                  <a:txBody>
                    <a:bodyPr/>
                    <a:lstStyle/>
                    <a:p>
                      <a:r>
                        <a:rPr lang="en-US" sz="1200" dirty="0"/>
                        <a:t>145</a:t>
                      </a:r>
                    </a:p>
                  </a:txBody>
                  <a:tcPr/>
                </a:tc>
                <a:tc>
                  <a:txBody>
                    <a:bodyPr/>
                    <a:lstStyle/>
                    <a:p>
                      <a:r>
                        <a:rPr lang="en-US" sz="1200" dirty="0"/>
                        <a:t>922</a:t>
                      </a:r>
                    </a:p>
                  </a:txBody>
                  <a:tcPr/>
                </a:tc>
                <a:tc>
                  <a:txBody>
                    <a:bodyPr/>
                    <a:lstStyle/>
                    <a:p>
                      <a:r>
                        <a:rPr lang="en-US" sz="1200" dirty="0"/>
                        <a:t>5</a:t>
                      </a:r>
                    </a:p>
                  </a:txBody>
                  <a:tcPr/>
                </a:tc>
                <a:extLst>
                  <a:ext uri="{0D108BD9-81ED-4DB2-BD59-A6C34878D82A}">
                    <a16:rowId xmlns:a16="http://schemas.microsoft.com/office/drawing/2014/main" val="10003"/>
                  </a:ext>
                </a:extLst>
              </a:tr>
              <a:tr h="209170">
                <a:tc>
                  <a:txBody>
                    <a:bodyPr/>
                    <a:lstStyle/>
                    <a:p>
                      <a:r>
                        <a:rPr lang="en-US" sz="1200" dirty="0"/>
                        <a:t>4</a:t>
                      </a:r>
                    </a:p>
                  </a:txBody>
                  <a:tcPr/>
                </a:tc>
                <a:tc>
                  <a:txBody>
                    <a:bodyPr/>
                    <a:lstStyle/>
                    <a:p>
                      <a:r>
                        <a:rPr lang="en-US" sz="1200" dirty="0"/>
                        <a:t>1886</a:t>
                      </a:r>
                      <a:r>
                        <a:rPr lang="en-US" sz="1200" baseline="0" dirty="0"/>
                        <a:t> Indianola</a:t>
                      </a:r>
                      <a:endParaRPr lang="en-US" sz="1200" dirty="0"/>
                    </a:p>
                  </a:txBody>
                  <a:tcPr/>
                </a:tc>
                <a:tc>
                  <a:txBody>
                    <a:bodyPr/>
                    <a:lstStyle/>
                    <a:p>
                      <a:r>
                        <a:rPr lang="en-US" sz="1200" dirty="0"/>
                        <a:t>130</a:t>
                      </a:r>
                    </a:p>
                  </a:txBody>
                  <a:tcPr/>
                </a:tc>
                <a:tc>
                  <a:txBody>
                    <a:bodyPr/>
                    <a:lstStyle/>
                    <a:p>
                      <a:r>
                        <a:rPr lang="en-US" sz="1200" dirty="0"/>
                        <a:t>925</a:t>
                      </a:r>
                    </a:p>
                  </a:txBody>
                  <a:tcPr/>
                </a:tc>
                <a:tc>
                  <a:txBody>
                    <a:bodyPr/>
                    <a:lstStyle/>
                    <a:p>
                      <a:r>
                        <a:rPr lang="en-US" sz="1200" dirty="0"/>
                        <a:t>4</a:t>
                      </a:r>
                    </a:p>
                  </a:txBody>
                  <a:tcPr/>
                </a:tc>
                <a:extLst>
                  <a:ext uri="{0D108BD9-81ED-4DB2-BD59-A6C34878D82A}">
                    <a16:rowId xmlns:a16="http://schemas.microsoft.com/office/drawing/2014/main" val="10004"/>
                  </a:ext>
                </a:extLst>
              </a:tr>
              <a:tr h="220181">
                <a:tc>
                  <a:txBody>
                    <a:bodyPr/>
                    <a:lstStyle/>
                    <a:p>
                      <a:r>
                        <a:rPr lang="en-US" sz="1200" dirty="0"/>
                        <a:t>5</a:t>
                      </a:r>
                    </a:p>
                  </a:txBody>
                  <a:tcPr/>
                </a:tc>
                <a:tc>
                  <a:txBody>
                    <a:bodyPr/>
                    <a:lstStyle/>
                    <a:p>
                      <a:r>
                        <a:rPr lang="en-US" sz="1200" dirty="0"/>
                        <a:t>1919 Florida Keys</a:t>
                      </a:r>
                    </a:p>
                  </a:txBody>
                  <a:tcPr/>
                </a:tc>
                <a:tc>
                  <a:txBody>
                    <a:bodyPr/>
                    <a:lstStyle/>
                    <a:p>
                      <a:r>
                        <a:rPr lang="en-US" sz="1200" dirty="0"/>
                        <a:t>130</a:t>
                      </a:r>
                    </a:p>
                  </a:txBody>
                  <a:tcPr/>
                </a:tc>
                <a:tc>
                  <a:txBody>
                    <a:bodyPr/>
                    <a:lstStyle/>
                    <a:p>
                      <a:r>
                        <a:rPr lang="en-US" sz="1200" dirty="0"/>
                        <a:t>927</a:t>
                      </a:r>
                    </a:p>
                  </a:txBody>
                  <a:tcPr/>
                </a:tc>
                <a:tc>
                  <a:txBody>
                    <a:bodyPr/>
                    <a:lstStyle/>
                    <a:p>
                      <a:r>
                        <a:rPr lang="en-US" sz="1200" dirty="0"/>
                        <a:t>4</a:t>
                      </a:r>
                    </a:p>
                  </a:txBody>
                  <a:tcPr/>
                </a:tc>
                <a:extLst>
                  <a:ext uri="{0D108BD9-81ED-4DB2-BD59-A6C34878D82A}">
                    <a16:rowId xmlns:a16="http://schemas.microsoft.com/office/drawing/2014/main" val="10005"/>
                  </a:ext>
                </a:extLst>
              </a:tr>
              <a:tr h="198163">
                <a:tc>
                  <a:txBody>
                    <a:bodyPr/>
                    <a:lstStyle/>
                    <a:p>
                      <a:r>
                        <a:rPr lang="en-US" sz="1200" dirty="0"/>
                        <a:t>6</a:t>
                      </a:r>
                    </a:p>
                  </a:txBody>
                  <a:tcPr/>
                </a:tc>
                <a:tc>
                  <a:txBody>
                    <a:bodyPr/>
                    <a:lstStyle/>
                    <a:p>
                      <a:r>
                        <a:rPr lang="en-US" sz="1200" dirty="0"/>
                        <a:t>1928 Lake Okeechobee</a:t>
                      </a:r>
                    </a:p>
                  </a:txBody>
                  <a:tcPr/>
                </a:tc>
                <a:tc>
                  <a:txBody>
                    <a:bodyPr/>
                    <a:lstStyle/>
                    <a:p>
                      <a:r>
                        <a:rPr lang="en-US" sz="1200" dirty="0"/>
                        <a:t>125</a:t>
                      </a:r>
                    </a:p>
                  </a:txBody>
                  <a:tcPr/>
                </a:tc>
                <a:tc>
                  <a:txBody>
                    <a:bodyPr/>
                    <a:lstStyle/>
                    <a:p>
                      <a:r>
                        <a:rPr lang="en-US" sz="1200" dirty="0"/>
                        <a:t>929</a:t>
                      </a:r>
                    </a:p>
                  </a:txBody>
                  <a:tcPr/>
                </a:tc>
                <a:tc>
                  <a:txBody>
                    <a:bodyPr/>
                    <a:lstStyle/>
                    <a:p>
                      <a:r>
                        <a:rPr lang="en-US" sz="1200" dirty="0"/>
                        <a:t>4</a:t>
                      </a:r>
                    </a:p>
                  </a:txBody>
                  <a:tcPr/>
                </a:tc>
                <a:extLst>
                  <a:ext uri="{0D108BD9-81ED-4DB2-BD59-A6C34878D82A}">
                    <a16:rowId xmlns:a16="http://schemas.microsoft.com/office/drawing/2014/main" val="10006"/>
                  </a:ext>
                </a:extLst>
              </a:tr>
              <a:tr h="198163">
                <a:tc>
                  <a:txBody>
                    <a:bodyPr/>
                    <a:lstStyle/>
                    <a:p>
                      <a:r>
                        <a:rPr lang="en-US" sz="1200" dirty="0"/>
                        <a:t>7</a:t>
                      </a:r>
                    </a:p>
                  </a:txBody>
                  <a:tcPr/>
                </a:tc>
                <a:tc>
                  <a:txBody>
                    <a:bodyPr/>
                    <a:lstStyle/>
                    <a:p>
                      <a:r>
                        <a:rPr lang="en-US" sz="1200" dirty="0"/>
                        <a:t>1926 Great Miami</a:t>
                      </a:r>
                    </a:p>
                  </a:txBody>
                  <a:tcPr/>
                </a:tc>
                <a:tc>
                  <a:txBody>
                    <a:bodyPr/>
                    <a:lstStyle/>
                    <a:p>
                      <a:r>
                        <a:rPr lang="en-US" sz="1200" dirty="0"/>
                        <a:t>125</a:t>
                      </a:r>
                    </a:p>
                  </a:txBody>
                  <a:tcPr/>
                </a:tc>
                <a:tc>
                  <a:txBody>
                    <a:bodyPr/>
                    <a:lstStyle/>
                    <a:p>
                      <a:r>
                        <a:rPr lang="en-US" sz="1200" dirty="0"/>
                        <a:t>930</a:t>
                      </a:r>
                    </a:p>
                  </a:txBody>
                  <a:tcPr/>
                </a:tc>
                <a:tc>
                  <a:txBody>
                    <a:bodyPr/>
                    <a:lstStyle/>
                    <a:p>
                      <a:r>
                        <a:rPr lang="en-US" sz="1200" dirty="0"/>
                        <a:t>4</a:t>
                      </a:r>
                    </a:p>
                  </a:txBody>
                  <a:tcPr/>
                </a:tc>
                <a:extLst>
                  <a:ext uri="{0D108BD9-81ED-4DB2-BD59-A6C34878D82A}">
                    <a16:rowId xmlns:a16="http://schemas.microsoft.com/office/drawing/2014/main" val="10007"/>
                  </a:ext>
                </a:extLst>
              </a:tr>
              <a:tr h="209172">
                <a:tc>
                  <a:txBody>
                    <a:bodyPr/>
                    <a:lstStyle/>
                    <a:p>
                      <a:r>
                        <a:rPr lang="en-US" sz="1200" dirty="0"/>
                        <a:t>8</a:t>
                      </a:r>
                    </a:p>
                  </a:txBody>
                  <a:tcPr/>
                </a:tc>
                <a:tc>
                  <a:txBody>
                    <a:bodyPr/>
                    <a:lstStyle/>
                    <a:p>
                      <a:r>
                        <a:rPr lang="en-US" sz="1200" dirty="0"/>
                        <a:t>1960 Donna</a:t>
                      </a:r>
                    </a:p>
                  </a:txBody>
                  <a:tcPr/>
                </a:tc>
                <a:tc>
                  <a:txBody>
                    <a:bodyPr/>
                    <a:lstStyle/>
                    <a:p>
                      <a:r>
                        <a:rPr lang="en-US" sz="1200" dirty="0"/>
                        <a:t>125</a:t>
                      </a:r>
                    </a:p>
                  </a:txBody>
                  <a:tcPr/>
                </a:tc>
                <a:tc>
                  <a:txBody>
                    <a:bodyPr/>
                    <a:lstStyle/>
                    <a:p>
                      <a:r>
                        <a:rPr lang="en-US" sz="1200" dirty="0"/>
                        <a:t>930</a:t>
                      </a:r>
                    </a:p>
                  </a:txBody>
                  <a:tcPr/>
                </a:tc>
                <a:tc>
                  <a:txBody>
                    <a:bodyPr/>
                    <a:lstStyle/>
                    <a:p>
                      <a:r>
                        <a:rPr lang="en-US" sz="1200" dirty="0"/>
                        <a:t>4</a:t>
                      </a:r>
                    </a:p>
                  </a:txBody>
                  <a:tcPr/>
                </a:tc>
                <a:extLst>
                  <a:ext uri="{0D108BD9-81ED-4DB2-BD59-A6C34878D82A}">
                    <a16:rowId xmlns:a16="http://schemas.microsoft.com/office/drawing/2014/main" val="10008"/>
                  </a:ext>
                </a:extLst>
              </a:tr>
              <a:tr h="198163">
                <a:tc>
                  <a:txBody>
                    <a:bodyPr/>
                    <a:lstStyle/>
                    <a:p>
                      <a:r>
                        <a:rPr lang="en-US" sz="1200" dirty="0"/>
                        <a:t>9</a:t>
                      </a:r>
                    </a:p>
                  </a:txBody>
                  <a:tcPr/>
                </a:tc>
                <a:tc>
                  <a:txBody>
                    <a:bodyPr/>
                    <a:lstStyle/>
                    <a:p>
                      <a:r>
                        <a:rPr lang="en-US" sz="1200" dirty="0"/>
                        <a:t>1961 Carla</a:t>
                      </a:r>
                    </a:p>
                  </a:txBody>
                  <a:tcPr/>
                </a:tc>
                <a:tc>
                  <a:txBody>
                    <a:bodyPr/>
                    <a:lstStyle/>
                    <a:p>
                      <a:r>
                        <a:rPr lang="en-US" sz="1200" dirty="0"/>
                        <a:t>125</a:t>
                      </a:r>
                    </a:p>
                  </a:txBody>
                  <a:tcPr/>
                </a:tc>
                <a:tc>
                  <a:txBody>
                    <a:bodyPr/>
                    <a:lstStyle/>
                    <a:p>
                      <a:r>
                        <a:rPr lang="en-US" sz="1200" dirty="0"/>
                        <a:t>931</a:t>
                      </a:r>
                    </a:p>
                  </a:txBody>
                  <a:tcPr/>
                </a:tc>
                <a:tc>
                  <a:txBody>
                    <a:bodyPr/>
                    <a:lstStyle/>
                    <a:p>
                      <a:r>
                        <a:rPr lang="en-US" sz="1200" dirty="0"/>
                        <a:t>4</a:t>
                      </a:r>
                    </a:p>
                  </a:txBody>
                  <a:tcPr/>
                </a:tc>
                <a:extLst>
                  <a:ext uri="{0D108BD9-81ED-4DB2-BD59-A6C34878D82A}">
                    <a16:rowId xmlns:a16="http://schemas.microsoft.com/office/drawing/2014/main" val="10009"/>
                  </a:ext>
                </a:extLst>
              </a:tr>
              <a:tr h="198163">
                <a:tc>
                  <a:txBody>
                    <a:bodyPr/>
                    <a:lstStyle/>
                    <a:p>
                      <a:r>
                        <a:rPr lang="en-US" sz="1200" dirty="0"/>
                        <a:t>10</a:t>
                      </a:r>
                    </a:p>
                  </a:txBody>
                  <a:tcPr/>
                </a:tc>
                <a:tc>
                  <a:txBody>
                    <a:bodyPr/>
                    <a:lstStyle/>
                    <a:p>
                      <a:r>
                        <a:rPr lang="en-US" sz="1200" dirty="0"/>
                        <a:t>1916 Texas Hurricane</a:t>
                      </a:r>
                    </a:p>
                  </a:txBody>
                  <a:tcPr/>
                </a:tc>
                <a:tc>
                  <a:txBody>
                    <a:bodyPr/>
                    <a:lstStyle/>
                    <a:p>
                      <a:r>
                        <a:rPr lang="en-US" sz="1200" dirty="0"/>
                        <a:t>115</a:t>
                      </a:r>
                    </a:p>
                  </a:txBody>
                  <a:tcPr/>
                </a:tc>
                <a:tc>
                  <a:txBody>
                    <a:bodyPr/>
                    <a:lstStyle/>
                    <a:p>
                      <a:r>
                        <a:rPr lang="en-US" sz="1200" dirty="0"/>
                        <a:t>932</a:t>
                      </a:r>
                    </a:p>
                  </a:txBody>
                  <a:tcPr/>
                </a:tc>
                <a:tc>
                  <a:txBody>
                    <a:bodyPr/>
                    <a:lstStyle/>
                    <a:p>
                      <a:r>
                        <a:rPr lang="en-US" sz="1200" dirty="0"/>
                        <a:t>4</a:t>
                      </a:r>
                    </a:p>
                  </a:txBody>
                  <a:tcPr/>
                </a:tc>
                <a:extLst>
                  <a:ext uri="{0D108BD9-81ED-4DB2-BD59-A6C34878D82A}">
                    <a16:rowId xmlns:a16="http://schemas.microsoft.com/office/drawing/2014/main" val="10010"/>
                  </a:ext>
                </a:extLst>
              </a:tr>
              <a:tr h="209172">
                <a:tc>
                  <a:txBody>
                    <a:bodyPr/>
                    <a:lstStyle/>
                    <a:p>
                      <a:r>
                        <a:rPr lang="en-US" sz="1200" dirty="0"/>
                        <a:t>11</a:t>
                      </a:r>
                    </a:p>
                  </a:txBody>
                  <a:tcPr/>
                </a:tc>
                <a:tc>
                  <a:txBody>
                    <a:bodyPr/>
                    <a:lstStyle/>
                    <a:p>
                      <a:r>
                        <a:rPr lang="en-US" sz="1200" dirty="0"/>
                        <a:t>1989 Hugo</a:t>
                      </a:r>
                    </a:p>
                  </a:txBody>
                  <a:tcPr/>
                </a:tc>
                <a:tc>
                  <a:txBody>
                    <a:bodyPr/>
                    <a:lstStyle/>
                    <a:p>
                      <a:r>
                        <a:rPr lang="en-US" sz="1200" dirty="0"/>
                        <a:t>120</a:t>
                      </a:r>
                    </a:p>
                  </a:txBody>
                  <a:tcPr/>
                </a:tc>
                <a:tc>
                  <a:txBody>
                    <a:bodyPr/>
                    <a:lstStyle/>
                    <a:p>
                      <a:r>
                        <a:rPr lang="en-US" sz="1200" dirty="0"/>
                        <a:t>934</a:t>
                      </a:r>
                    </a:p>
                  </a:txBody>
                  <a:tcPr/>
                </a:tc>
                <a:tc>
                  <a:txBody>
                    <a:bodyPr/>
                    <a:lstStyle/>
                    <a:p>
                      <a:r>
                        <a:rPr lang="en-US" sz="1200" dirty="0"/>
                        <a:t>4</a:t>
                      </a:r>
                    </a:p>
                  </a:txBody>
                  <a:tcPr/>
                </a:tc>
                <a:extLst>
                  <a:ext uri="{0D108BD9-81ED-4DB2-BD59-A6C34878D82A}">
                    <a16:rowId xmlns:a16="http://schemas.microsoft.com/office/drawing/2014/main" val="10011"/>
                  </a:ext>
                </a:extLst>
              </a:tr>
              <a:tr h="198163">
                <a:tc>
                  <a:txBody>
                    <a:bodyPr/>
                    <a:lstStyle/>
                    <a:p>
                      <a:r>
                        <a:rPr lang="en-US" sz="1200" dirty="0"/>
                        <a:t>12</a:t>
                      </a:r>
                    </a:p>
                  </a:txBody>
                  <a:tcPr/>
                </a:tc>
                <a:tc>
                  <a:txBody>
                    <a:bodyPr/>
                    <a:lstStyle/>
                    <a:p>
                      <a:r>
                        <a:rPr lang="en-US" sz="1200" dirty="0"/>
                        <a:t>1932 Freeport</a:t>
                      </a:r>
                    </a:p>
                  </a:txBody>
                  <a:tcPr/>
                </a:tc>
                <a:tc>
                  <a:txBody>
                    <a:bodyPr/>
                    <a:lstStyle/>
                    <a:p>
                      <a:r>
                        <a:rPr lang="en-US" sz="1200" dirty="0"/>
                        <a:t>130</a:t>
                      </a:r>
                    </a:p>
                  </a:txBody>
                  <a:tcPr/>
                </a:tc>
                <a:tc>
                  <a:txBody>
                    <a:bodyPr/>
                    <a:lstStyle/>
                    <a:p>
                      <a:r>
                        <a:rPr lang="en-US" sz="1200" dirty="0"/>
                        <a:t>935</a:t>
                      </a:r>
                    </a:p>
                  </a:txBody>
                  <a:tcPr/>
                </a:tc>
                <a:tc>
                  <a:txBody>
                    <a:bodyPr/>
                    <a:lstStyle/>
                    <a:p>
                      <a:r>
                        <a:rPr lang="en-US" sz="1200" dirty="0"/>
                        <a:t>4</a:t>
                      </a:r>
                    </a:p>
                  </a:txBody>
                  <a:tcPr/>
                </a:tc>
                <a:extLst>
                  <a:ext uri="{0D108BD9-81ED-4DB2-BD59-A6C34878D82A}">
                    <a16:rowId xmlns:a16="http://schemas.microsoft.com/office/drawing/2014/main" val="10012"/>
                  </a:ext>
                </a:extLst>
              </a:tr>
              <a:tr h="198163">
                <a:tc>
                  <a:txBody>
                    <a:bodyPr/>
                    <a:lstStyle/>
                    <a:p>
                      <a:r>
                        <a:rPr lang="en-US" sz="1200" dirty="0"/>
                        <a:t>13</a:t>
                      </a:r>
                    </a:p>
                  </a:txBody>
                  <a:tcPr/>
                </a:tc>
                <a:tc>
                  <a:txBody>
                    <a:bodyPr/>
                    <a:lstStyle/>
                    <a:p>
                      <a:r>
                        <a:rPr lang="en-US" sz="1200" dirty="0"/>
                        <a:t>1900 Galveston</a:t>
                      </a:r>
                    </a:p>
                  </a:txBody>
                  <a:tcPr/>
                </a:tc>
                <a:tc>
                  <a:txBody>
                    <a:bodyPr/>
                    <a:lstStyle/>
                    <a:p>
                      <a:r>
                        <a:rPr lang="en-US" sz="1200" dirty="0"/>
                        <a:t>120</a:t>
                      </a:r>
                    </a:p>
                  </a:txBody>
                  <a:tcPr/>
                </a:tc>
                <a:tc>
                  <a:txBody>
                    <a:bodyPr/>
                    <a:lstStyle/>
                    <a:p>
                      <a:r>
                        <a:rPr lang="en-US" sz="1200" dirty="0"/>
                        <a:t>936</a:t>
                      </a:r>
                    </a:p>
                  </a:txBody>
                  <a:tcPr/>
                </a:tc>
                <a:tc>
                  <a:txBody>
                    <a:bodyPr/>
                    <a:lstStyle/>
                    <a:p>
                      <a:r>
                        <a:rPr lang="en-US" sz="1200" dirty="0"/>
                        <a:t>4</a:t>
                      </a:r>
                    </a:p>
                  </a:txBody>
                  <a:tcPr/>
                </a:tc>
                <a:extLst>
                  <a:ext uri="{0D108BD9-81ED-4DB2-BD59-A6C34878D82A}">
                    <a16:rowId xmlns:a16="http://schemas.microsoft.com/office/drawing/2014/main" val="10013"/>
                  </a:ext>
                </a:extLst>
              </a:tr>
              <a:tr h="198163">
                <a:tc>
                  <a:txBody>
                    <a:bodyPr/>
                    <a:lstStyle/>
                    <a:p>
                      <a:r>
                        <a:rPr lang="en-US" sz="1200" dirty="0"/>
                        <a:t>14</a:t>
                      </a:r>
                    </a:p>
                  </a:txBody>
                  <a:tcPr/>
                </a:tc>
                <a:tc>
                  <a:txBody>
                    <a:bodyPr/>
                    <a:lstStyle/>
                    <a:p>
                      <a:r>
                        <a:rPr lang="en-US" sz="1200" dirty="0"/>
                        <a:t>1898 Georgia/ 1954 Hazel; </a:t>
                      </a:r>
                      <a:r>
                        <a:rPr lang="en-US" sz="1200" b="1" u="sng" dirty="0"/>
                        <a:t>2017 Harvey</a:t>
                      </a:r>
                    </a:p>
                  </a:txBody>
                  <a:tcPr/>
                </a:tc>
                <a:tc>
                  <a:txBody>
                    <a:bodyPr/>
                    <a:lstStyle/>
                    <a:p>
                      <a:r>
                        <a:rPr lang="en-US" sz="1200" dirty="0"/>
                        <a:t>115</a:t>
                      </a:r>
                    </a:p>
                  </a:txBody>
                  <a:tcPr/>
                </a:tc>
                <a:tc>
                  <a:txBody>
                    <a:bodyPr/>
                    <a:lstStyle/>
                    <a:p>
                      <a:r>
                        <a:rPr lang="en-US" sz="1200" dirty="0"/>
                        <a:t>938</a:t>
                      </a:r>
                    </a:p>
                  </a:txBody>
                  <a:tcPr/>
                </a:tc>
                <a:tc>
                  <a:txBody>
                    <a:bodyPr/>
                    <a:lstStyle/>
                    <a:p>
                      <a:r>
                        <a:rPr lang="en-US" sz="1200" dirty="0"/>
                        <a:t>4</a:t>
                      </a:r>
                    </a:p>
                  </a:txBody>
                  <a:tcPr/>
                </a:tc>
                <a:extLst>
                  <a:ext uri="{0D108BD9-81ED-4DB2-BD59-A6C34878D82A}">
                    <a16:rowId xmlns:a16="http://schemas.microsoft.com/office/drawing/2014/main" val="10014"/>
                  </a:ext>
                </a:extLst>
              </a:tr>
              <a:tr h="198163">
                <a:tc>
                  <a:txBody>
                    <a:bodyPr/>
                    <a:lstStyle/>
                    <a:p>
                      <a:r>
                        <a:rPr lang="en-US" sz="1200" dirty="0"/>
                        <a:t>17</a:t>
                      </a:r>
                    </a:p>
                  </a:txBody>
                  <a:tcPr/>
                </a:tc>
                <a:tc>
                  <a:txBody>
                    <a:bodyPr/>
                    <a:lstStyle/>
                    <a:p>
                      <a:r>
                        <a:rPr lang="en-US" sz="1200" dirty="0"/>
                        <a:t>1915 Galveston; 1948 Florida Hurricane</a:t>
                      </a:r>
                    </a:p>
                  </a:txBody>
                  <a:tcPr/>
                </a:tc>
                <a:tc>
                  <a:txBody>
                    <a:bodyPr/>
                    <a:lstStyle/>
                    <a:p>
                      <a:r>
                        <a:rPr lang="en-US" sz="1200" dirty="0"/>
                        <a:t>115</a:t>
                      </a:r>
                    </a:p>
                  </a:txBody>
                  <a:tcPr/>
                </a:tc>
                <a:tc>
                  <a:txBody>
                    <a:bodyPr/>
                    <a:lstStyle/>
                    <a:p>
                      <a:r>
                        <a:rPr lang="en-US" sz="1200" dirty="0"/>
                        <a:t>940</a:t>
                      </a:r>
                    </a:p>
                  </a:txBody>
                  <a:tcPr/>
                </a:tc>
                <a:tc>
                  <a:txBody>
                    <a:bodyPr/>
                    <a:lstStyle/>
                    <a:p>
                      <a:r>
                        <a:rPr lang="en-US" sz="1200" dirty="0"/>
                        <a:t>4</a:t>
                      </a:r>
                    </a:p>
                  </a:txBody>
                  <a:tcPr/>
                </a:tc>
                <a:extLst>
                  <a:ext uri="{0D108BD9-81ED-4DB2-BD59-A6C34878D82A}">
                    <a16:rowId xmlns:a16="http://schemas.microsoft.com/office/drawing/2014/main" val="10015"/>
                  </a:ext>
                </a:extLst>
              </a:tr>
              <a:tr h="198163">
                <a:tc>
                  <a:txBody>
                    <a:bodyPr/>
                    <a:lstStyle/>
                    <a:p>
                      <a:r>
                        <a:rPr lang="en-US" sz="1200" dirty="0"/>
                        <a:t>19</a:t>
                      </a:r>
                    </a:p>
                  </a:txBody>
                  <a:tcPr/>
                </a:tc>
                <a:tc>
                  <a:txBody>
                    <a:bodyPr/>
                    <a:lstStyle/>
                    <a:p>
                      <a:r>
                        <a:rPr lang="en-US" sz="1200" dirty="0"/>
                        <a:t>2004 Charley</a:t>
                      </a:r>
                    </a:p>
                  </a:txBody>
                  <a:tcPr/>
                </a:tc>
                <a:tc>
                  <a:txBody>
                    <a:bodyPr/>
                    <a:lstStyle/>
                    <a:p>
                      <a:r>
                        <a:rPr lang="en-US" sz="1200" dirty="0"/>
                        <a:t>130</a:t>
                      </a:r>
                    </a:p>
                  </a:txBody>
                  <a:tcPr/>
                </a:tc>
                <a:tc>
                  <a:txBody>
                    <a:bodyPr/>
                    <a:lstStyle/>
                    <a:p>
                      <a:r>
                        <a:rPr lang="en-US" sz="1200" dirty="0"/>
                        <a:t>941</a:t>
                      </a:r>
                    </a:p>
                  </a:txBody>
                  <a:tcPr/>
                </a:tc>
                <a:tc>
                  <a:txBody>
                    <a:bodyPr/>
                    <a:lstStyle/>
                    <a:p>
                      <a:r>
                        <a:rPr lang="en-US" sz="1200" dirty="0"/>
                        <a:t>4</a:t>
                      </a:r>
                    </a:p>
                  </a:txBody>
                  <a:tcPr/>
                </a:tc>
                <a:extLst>
                  <a:ext uri="{0D108BD9-81ED-4DB2-BD59-A6C34878D82A}">
                    <a16:rowId xmlns:a16="http://schemas.microsoft.com/office/drawing/2014/main" val="10016"/>
                  </a:ext>
                </a:extLst>
              </a:tr>
              <a:tr h="198163">
                <a:tc>
                  <a:txBody>
                    <a:bodyPr/>
                    <a:lstStyle/>
                    <a:p>
                      <a:r>
                        <a:rPr lang="en-US" sz="1200" dirty="0"/>
                        <a:t>20</a:t>
                      </a:r>
                    </a:p>
                  </a:txBody>
                  <a:tcPr/>
                </a:tc>
                <a:tc>
                  <a:txBody>
                    <a:bodyPr/>
                    <a:lstStyle/>
                    <a:p>
                      <a:r>
                        <a:rPr lang="en-US" sz="1200" dirty="0"/>
                        <a:t>1947 Fort Lauderdale</a:t>
                      </a:r>
                    </a:p>
                  </a:txBody>
                  <a:tcPr/>
                </a:tc>
                <a:tc>
                  <a:txBody>
                    <a:bodyPr/>
                    <a:lstStyle/>
                    <a:p>
                      <a:r>
                        <a:rPr lang="en-US" sz="1200" dirty="0"/>
                        <a:t>115</a:t>
                      </a:r>
                    </a:p>
                  </a:txBody>
                  <a:tcPr/>
                </a:tc>
                <a:tc>
                  <a:txBody>
                    <a:bodyPr/>
                    <a:lstStyle/>
                    <a:p>
                      <a:r>
                        <a:rPr lang="en-US" sz="1200" dirty="0"/>
                        <a:t>943</a:t>
                      </a:r>
                    </a:p>
                  </a:txBody>
                  <a:tcPr/>
                </a:tc>
                <a:tc>
                  <a:txBody>
                    <a:bodyPr/>
                    <a:lstStyle/>
                    <a:p>
                      <a:r>
                        <a:rPr lang="en-US" sz="1200" dirty="0"/>
                        <a:t>4</a:t>
                      </a:r>
                    </a:p>
                  </a:txBody>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53322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0377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27249" y="1295400"/>
            <a:ext cx="6400800" cy="4038600"/>
          </a:xfrm>
        </p:spPr>
        <p:txBody>
          <a:bodyPr/>
          <a:lstStyle/>
          <a:p>
            <a:pPr marL="285750" indent="-285750" algn="l">
              <a:buFont typeface="Arial" panose="020B0604020202020204" pitchFamily="34" charset="0"/>
              <a:buChar char="•"/>
            </a:pPr>
            <a:r>
              <a:rPr lang="en-US" sz="1600" dirty="0">
                <a:solidFill>
                  <a:schemeClr val="tx1"/>
                </a:solidFill>
              </a:rPr>
              <a:t>There is no know linkage between CO2 and temperature the entire known history of the earth.  </a:t>
            </a:r>
          </a:p>
        </p:txBody>
      </p:sp>
      <p:sp>
        <p:nvSpPr>
          <p:cNvPr id="2" name="Title 1"/>
          <p:cNvSpPr>
            <a:spLocks noGrp="1"/>
          </p:cNvSpPr>
          <p:nvPr>
            <p:ph type="ctrTitle"/>
          </p:nvPr>
        </p:nvSpPr>
        <p:spPr>
          <a:xfrm>
            <a:off x="838200" y="533400"/>
            <a:ext cx="7772400" cy="609599"/>
          </a:xfrm>
        </p:spPr>
        <p:txBody>
          <a:bodyPr>
            <a:normAutofit/>
          </a:bodyPr>
          <a:lstStyle/>
          <a:p>
            <a:pPr algn="l"/>
            <a:r>
              <a:rPr lang="en-US" sz="2400" dirty="0"/>
              <a:t>Ancient History and its Predictive Value</a:t>
            </a:r>
          </a:p>
        </p:txBody>
      </p:sp>
      <p:pic>
        <p:nvPicPr>
          <p:cNvPr id="3074" name="Picture 2" descr="C:\Users\rtraub\AppData\Local\Microsoft\Windows\Temporary Internet Files\Content.Outlook\NV5BDLT2\Screen Shot 2016-12-31 at 11.06.58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6769299" cy="4219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67000" y="3505200"/>
            <a:ext cx="1371600" cy="246221"/>
          </a:xfrm>
          <a:prstGeom prst="rect">
            <a:avLst/>
          </a:prstGeom>
          <a:noFill/>
        </p:spPr>
        <p:txBody>
          <a:bodyPr wrap="square" rtlCol="0">
            <a:spAutoFit/>
          </a:bodyPr>
          <a:lstStyle/>
          <a:p>
            <a:r>
              <a:rPr lang="en-US" sz="1000" dirty="0"/>
              <a:t>443 M Years ago </a:t>
            </a:r>
          </a:p>
        </p:txBody>
      </p:sp>
      <p:cxnSp>
        <p:nvCxnSpPr>
          <p:cNvPr id="11" name="Elbow Connector 10"/>
          <p:cNvCxnSpPr/>
          <p:nvPr/>
        </p:nvCxnSpPr>
        <p:spPr>
          <a:xfrm rot="16200000" flipH="1">
            <a:off x="2538055" y="3681055"/>
            <a:ext cx="181690" cy="762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93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Average Surface Temperatures </a:t>
            </a:r>
            <a:br>
              <a:rPr lang="en-US" dirty="0"/>
            </a:br>
            <a:r>
              <a:rPr lang="en-US" sz="1800" dirty="0"/>
              <a:t>Northern Hemisphere Last 11,000 Years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11956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710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09800"/>
            <a:ext cx="9677400" cy="1142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913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8534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06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The Human Cause</a:t>
            </a:r>
          </a:p>
        </p:txBody>
      </p:sp>
      <p:sp>
        <p:nvSpPr>
          <p:cNvPr id="6" name="Content Placeholder 5"/>
          <p:cNvSpPr>
            <a:spLocks noGrp="1"/>
          </p:cNvSpPr>
          <p:nvPr>
            <p:ph idx="1"/>
          </p:nvPr>
        </p:nvSpPr>
        <p:spPr>
          <a:xfrm>
            <a:off x="457200" y="1905000"/>
            <a:ext cx="8229600" cy="4525963"/>
          </a:xfrm>
        </p:spPr>
        <p:txBody>
          <a:bodyPr>
            <a:normAutofit/>
          </a:bodyPr>
          <a:lstStyle/>
          <a:p>
            <a:r>
              <a:rPr lang="en-US" sz="1800" dirty="0"/>
              <a:t>Some have argued that there has been a pause in global warming.  </a:t>
            </a:r>
          </a:p>
          <a:p>
            <a:endParaRPr lang="en-US" sz="1800" dirty="0"/>
          </a:p>
          <a:p>
            <a:r>
              <a:rPr lang="en-US" sz="1800" dirty="0"/>
              <a:t>NOAA – never stalled, just masked by incomplete data.</a:t>
            </a:r>
          </a:p>
          <a:p>
            <a:endParaRPr lang="en-US" sz="1800" dirty="0"/>
          </a:p>
          <a:p>
            <a:r>
              <a:rPr lang="en-US" sz="1800" dirty="0"/>
              <a:t>Temperature rate of increase during the last half of the 20</a:t>
            </a:r>
            <a:r>
              <a:rPr lang="en-US" sz="1800" baseline="30000" dirty="0"/>
              <a:t>th</a:t>
            </a:r>
            <a:r>
              <a:rPr lang="en-US" sz="1800" dirty="0"/>
              <a:t> century virtually identical to that of the 21</a:t>
            </a:r>
            <a:r>
              <a:rPr lang="en-US" sz="1800" baseline="30000" dirty="0"/>
              <a:t>st</a:t>
            </a:r>
            <a:r>
              <a:rPr lang="en-US" sz="1800" dirty="0"/>
              <a:t> century.</a:t>
            </a:r>
          </a:p>
          <a:p>
            <a:endParaRPr lang="en-US" sz="1800" dirty="0"/>
          </a:p>
          <a:p>
            <a:r>
              <a:rPr lang="en-US" sz="1800" dirty="0"/>
              <a:t>Warming from 1998-2012 was more than double the previous estimates.</a:t>
            </a:r>
          </a:p>
          <a:p>
            <a:endParaRPr lang="en-US" sz="1800" dirty="0"/>
          </a:p>
          <a:p>
            <a:r>
              <a:rPr lang="en-US" sz="1800" dirty="0"/>
              <a:t>Humanity is the cause of earth getting hotter primarily by burning fossil fuels and deforestation.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199" y="228600"/>
            <a:ext cx="2670175"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09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3074" name="Picture 2" descr="C:\Users\rtraub\AppData\Local\Microsoft\Windows\Temporary Internet Files\Content.Outlook\NV5BDLT2\image1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9858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096000"/>
            <a:ext cx="5181600" cy="369332"/>
          </a:xfrm>
          <a:prstGeom prst="rect">
            <a:avLst/>
          </a:prstGeom>
          <a:noFill/>
        </p:spPr>
        <p:txBody>
          <a:bodyPr wrap="square" rtlCol="0">
            <a:spAutoFit/>
          </a:bodyPr>
          <a:lstStyle/>
          <a:p>
            <a:r>
              <a:rPr lang="en-US" dirty="0">
                <a:solidFill>
                  <a:schemeClr val="bg1"/>
                </a:solidFill>
              </a:rPr>
              <a:t>What Climate Change? Superstorm Sandy</a:t>
            </a:r>
          </a:p>
        </p:txBody>
      </p:sp>
      <p:sp>
        <p:nvSpPr>
          <p:cNvPr id="5" name="TextBox 4"/>
          <p:cNvSpPr txBox="1"/>
          <p:nvPr/>
        </p:nvSpPr>
        <p:spPr>
          <a:xfrm>
            <a:off x="7772400" y="990600"/>
            <a:ext cx="1981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90736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599" y="1524000"/>
            <a:ext cx="3007111" cy="40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8229600" cy="1143000"/>
          </a:xfrm>
        </p:spPr>
        <p:txBody>
          <a:bodyPr>
            <a:normAutofit/>
          </a:bodyPr>
          <a:lstStyle/>
          <a:p>
            <a:pPr algn="l"/>
            <a:r>
              <a:rPr lang="en-US" sz="3200" dirty="0"/>
              <a:t>What Should be Done?  10 Suggestions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000" dirty="0"/>
              <a:t>Limit power plan production.</a:t>
            </a:r>
          </a:p>
          <a:p>
            <a:pPr marL="457200" indent="-457200">
              <a:buFont typeface="+mj-lt"/>
              <a:buAutoNum type="arabicPeriod"/>
            </a:pPr>
            <a:r>
              <a:rPr lang="en-US" sz="2000" dirty="0"/>
              <a:t>Prioritize China’s pollution problem.</a:t>
            </a:r>
          </a:p>
          <a:p>
            <a:pPr marL="457200" indent="-457200">
              <a:buFont typeface="+mj-lt"/>
              <a:buAutoNum type="arabicPeriod"/>
            </a:pPr>
            <a:r>
              <a:rPr lang="en-US" sz="2000" dirty="0"/>
              <a:t>Expand carbon markets around the world.</a:t>
            </a:r>
          </a:p>
          <a:p>
            <a:pPr marL="457200" indent="-457200">
              <a:buFont typeface="+mj-lt"/>
              <a:buAutoNum type="arabicPeriod"/>
            </a:pPr>
            <a:r>
              <a:rPr lang="en-US" sz="2000" dirty="0"/>
              <a:t>Unleash clean energy in the US.</a:t>
            </a:r>
          </a:p>
          <a:p>
            <a:pPr marL="457200" indent="-457200">
              <a:buFont typeface="+mj-lt"/>
              <a:buAutoNum type="arabicPeriod"/>
            </a:pPr>
            <a:r>
              <a:rPr lang="en-US" sz="2000" dirty="0"/>
              <a:t>End fossil fuel subsidies. </a:t>
            </a:r>
          </a:p>
          <a:p>
            <a:pPr marL="457200" indent="-457200">
              <a:buFont typeface="+mj-lt"/>
              <a:buAutoNum type="arabicPeriod"/>
            </a:pPr>
            <a:r>
              <a:rPr lang="en-US" sz="2000" dirty="0"/>
              <a:t>Slow deforestation.</a:t>
            </a:r>
          </a:p>
          <a:p>
            <a:pPr marL="457200" indent="-457200">
              <a:buFont typeface="+mj-lt"/>
              <a:buAutoNum type="arabicPeriod"/>
            </a:pPr>
            <a:r>
              <a:rPr lang="en-US" sz="2000" dirty="0"/>
              <a:t>Stop methane leaks.</a:t>
            </a:r>
          </a:p>
          <a:p>
            <a:pPr marL="457200" indent="-457200">
              <a:buFont typeface="+mj-lt"/>
              <a:buAutoNum type="arabicPeriod"/>
            </a:pPr>
            <a:r>
              <a:rPr lang="en-US" sz="2000" dirty="0"/>
              <a:t>Cut deadly soot.</a:t>
            </a:r>
          </a:p>
          <a:p>
            <a:pPr marL="457200" indent="-457200">
              <a:buFont typeface="+mj-lt"/>
              <a:buAutoNum type="arabicPeriod"/>
            </a:pPr>
            <a:r>
              <a:rPr lang="en-US" sz="2000" dirty="0"/>
              <a:t>Phase our super polluting hydrofluorocarbons </a:t>
            </a:r>
          </a:p>
          <a:p>
            <a:pPr marL="0" indent="0">
              <a:buNone/>
            </a:pPr>
            <a:r>
              <a:rPr lang="en-US" sz="2000" dirty="0"/>
              <a:t>(HFCs).</a:t>
            </a:r>
          </a:p>
          <a:p>
            <a:pPr marL="0" indent="0">
              <a:buNone/>
            </a:pPr>
            <a:r>
              <a:rPr lang="en-US" sz="2000" dirty="0">
                <a:solidFill>
                  <a:srgbClr val="00B050"/>
                </a:solidFill>
              </a:rPr>
              <a:t>10</a:t>
            </a:r>
            <a:r>
              <a:rPr lang="en-US" sz="2000" dirty="0"/>
              <a:t>.  Reduce fertilizer production.</a:t>
            </a:r>
          </a:p>
          <a:p>
            <a:endParaRPr lang="en-US" dirty="0"/>
          </a:p>
          <a:p>
            <a:endParaRPr lang="en-US" dirty="0"/>
          </a:p>
        </p:txBody>
      </p:sp>
    </p:spTree>
    <p:extLst>
      <p:ext uri="{BB962C8B-B14F-4D97-AF65-F5344CB8AC3E}">
        <p14:creationId xmlns:p14="http://schemas.microsoft.com/office/powerpoint/2010/main" val="23248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194"/>
                                        </p:tgtEl>
                                        <p:attrNameLst>
                                          <p:attrName>r</p:attrName>
                                        </p:attrNameLst>
                                      </p:cBhvr>
                                    </p:animRot>
                                    <p:animRot by="-240000">
                                      <p:cBhvr>
                                        <p:cTn id="7" dur="200" fill="hold">
                                          <p:stCondLst>
                                            <p:cond delay="200"/>
                                          </p:stCondLst>
                                        </p:cTn>
                                        <p:tgtEl>
                                          <p:spTgt spid="8194"/>
                                        </p:tgtEl>
                                        <p:attrNameLst>
                                          <p:attrName>r</p:attrName>
                                        </p:attrNameLst>
                                      </p:cBhvr>
                                    </p:animRot>
                                    <p:animRot by="240000">
                                      <p:cBhvr>
                                        <p:cTn id="8" dur="200" fill="hold">
                                          <p:stCondLst>
                                            <p:cond delay="400"/>
                                          </p:stCondLst>
                                        </p:cTn>
                                        <p:tgtEl>
                                          <p:spTgt spid="8194"/>
                                        </p:tgtEl>
                                        <p:attrNameLst>
                                          <p:attrName>r</p:attrName>
                                        </p:attrNameLst>
                                      </p:cBhvr>
                                    </p:animRot>
                                    <p:animRot by="-240000">
                                      <p:cBhvr>
                                        <p:cTn id="9" dur="200" fill="hold">
                                          <p:stCondLst>
                                            <p:cond delay="600"/>
                                          </p:stCondLst>
                                        </p:cTn>
                                        <p:tgtEl>
                                          <p:spTgt spid="8194"/>
                                        </p:tgtEl>
                                        <p:attrNameLst>
                                          <p:attrName>r</p:attrName>
                                        </p:attrNameLst>
                                      </p:cBhvr>
                                    </p:animRot>
                                    <p:animRot by="120000">
                                      <p:cBhvr>
                                        <p:cTn id="10" dur="200" fill="hold">
                                          <p:stCondLst>
                                            <p:cond delay="800"/>
                                          </p:stCondLst>
                                        </p:cTn>
                                        <p:tgtEl>
                                          <p:spTgt spid="81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The Question/Answer?</a:t>
            </a:r>
          </a:p>
        </p:txBody>
      </p:sp>
      <p:sp>
        <p:nvSpPr>
          <p:cNvPr id="3" name="Content Placeholder 2"/>
          <p:cNvSpPr>
            <a:spLocks noGrp="1"/>
          </p:cNvSpPr>
          <p:nvPr>
            <p:ph idx="1"/>
          </p:nvPr>
        </p:nvSpPr>
        <p:spPr/>
        <p:txBody>
          <a:bodyPr/>
          <a:lstStyle/>
          <a:p>
            <a:r>
              <a:rPr lang="en-US" sz="2400" dirty="0"/>
              <a:t>Not who is right or wrong!</a:t>
            </a:r>
          </a:p>
          <a:p>
            <a:r>
              <a:rPr lang="en-US" sz="2400" dirty="0"/>
              <a:t>Should we be spending time and treasure on something that will be proven by objective testing over the next few years?</a:t>
            </a:r>
          </a:p>
          <a:p>
            <a:r>
              <a:rPr lang="en-US" dirty="0"/>
              <a:t>What is wrong with clean air and water?</a:t>
            </a:r>
            <a:endParaRPr lang="en-US" sz="2400" dirty="0"/>
          </a:p>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10000"/>
            <a:ext cx="2447001" cy="208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07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050"/>
                                        </p:tgtEl>
                                        <p:attrNameLst>
                                          <p:attrName>style.opacity</p:attrName>
                                        </p:attrNameLst>
                                      </p:cBhvr>
                                      <p:to>
                                        <p:strVal val="0.5"/>
                                      </p:to>
                                    </p:set>
                                    <p:animEffect filter="image" prLst="opacity: 0.5">
                                      <p:cBhvr rctx="IE">
                                        <p:cTn id="7" dur="indefinite"/>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1026" name="Picture 2" descr="C:\Users\rtraub\AppData\Local\Microsoft\Windows\Temporary Internet Files\Content.Outlook\NV5BDLT2\image2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1752600"/>
            <a:ext cx="4849152" cy="369332"/>
          </a:xfrm>
          <a:prstGeom prst="rect">
            <a:avLst/>
          </a:prstGeom>
          <a:noFill/>
        </p:spPr>
        <p:txBody>
          <a:bodyPr wrap="square" rtlCol="0">
            <a:spAutoFit/>
          </a:bodyPr>
          <a:lstStyle/>
          <a:p>
            <a:r>
              <a:rPr lang="en-US" dirty="0">
                <a:solidFill>
                  <a:schemeClr val="bg1"/>
                </a:solidFill>
              </a:rPr>
              <a:t>This is not a house boat – Claimed wind damage</a:t>
            </a:r>
          </a:p>
        </p:txBody>
      </p:sp>
    </p:spTree>
    <p:extLst>
      <p:ext uri="{BB962C8B-B14F-4D97-AF65-F5344CB8AC3E}">
        <p14:creationId xmlns:p14="http://schemas.microsoft.com/office/powerpoint/2010/main" val="23589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91000"/>
            <a:ext cx="29337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9"/>
          <p:cNvSpPr>
            <a:spLocks noGrp="1"/>
          </p:cNvSpPr>
          <p:nvPr>
            <p:ph type="title"/>
          </p:nvPr>
        </p:nvSpPr>
        <p:spPr>
          <a:xfrm>
            <a:off x="457200" y="304800"/>
            <a:ext cx="8229600" cy="1143000"/>
          </a:xfrm>
        </p:spPr>
        <p:txBody>
          <a:bodyPr/>
          <a:lstStyle/>
          <a:p>
            <a:pPr algn="l"/>
            <a:r>
              <a:rPr lang="en-US" dirty="0"/>
              <a:t>Why Not Let the Forecast Happen?</a:t>
            </a:r>
          </a:p>
        </p:txBody>
      </p:sp>
      <p:sp>
        <p:nvSpPr>
          <p:cNvPr id="11" name="Content Placeholder 10"/>
          <p:cNvSpPr>
            <a:spLocks noGrp="1"/>
          </p:cNvSpPr>
          <p:nvPr>
            <p:ph idx="1"/>
          </p:nvPr>
        </p:nvSpPr>
        <p:spPr>
          <a:xfrm>
            <a:off x="457200" y="1676400"/>
            <a:ext cx="8229600" cy="4449763"/>
          </a:xfrm>
        </p:spPr>
        <p:txBody>
          <a:bodyPr>
            <a:normAutofit/>
          </a:bodyPr>
          <a:lstStyle/>
          <a:p>
            <a:r>
              <a:rPr lang="en-US" sz="2800" dirty="0"/>
              <a:t>Will need the Apollo program to find another place to live.</a:t>
            </a:r>
          </a:p>
          <a:p>
            <a:r>
              <a:rPr lang="en-US" sz="2800" dirty="0"/>
              <a:t>Can’t we still improve air quality regardless?</a:t>
            </a:r>
          </a:p>
          <a:p>
            <a:r>
              <a:rPr lang="en-US" sz="2800" dirty="0"/>
              <a:t>What should the industry be doing and what is the liability for harms resulting from climate change?</a:t>
            </a:r>
          </a:p>
        </p:txBody>
      </p:sp>
    </p:spTree>
    <p:extLst>
      <p:ext uri="{BB962C8B-B14F-4D97-AF65-F5344CB8AC3E}">
        <p14:creationId xmlns:p14="http://schemas.microsoft.com/office/powerpoint/2010/main" val="236224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Liability for Climate Change</a:t>
            </a:r>
          </a:p>
        </p:txBody>
      </p:sp>
      <p:sp>
        <p:nvSpPr>
          <p:cNvPr id="3" name="Content Placeholder 2"/>
          <p:cNvSpPr>
            <a:spLocks noGrp="1"/>
          </p:cNvSpPr>
          <p:nvPr>
            <p:ph sz="half" idx="1"/>
          </p:nvPr>
        </p:nvSpPr>
        <p:spPr/>
        <p:txBody>
          <a:bodyPr>
            <a:normAutofit fontScale="92500" lnSpcReduction="10000"/>
          </a:bodyPr>
          <a:lstStyle/>
          <a:p>
            <a:r>
              <a:rPr lang="en-US" sz="2000" dirty="0"/>
              <a:t>Standing and Political Question.</a:t>
            </a:r>
          </a:p>
          <a:p>
            <a:endParaRPr lang="en-US" sz="2000" dirty="0"/>
          </a:p>
          <a:p>
            <a:r>
              <a:rPr lang="en-US" sz="2000" dirty="0"/>
              <a:t>Judges barred from imposing their own limits on GHG emissions.</a:t>
            </a:r>
          </a:p>
          <a:p>
            <a:endParaRPr lang="en-US" sz="2000" dirty="0"/>
          </a:p>
          <a:p>
            <a:r>
              <a:rPr lang="en-US" sz="2000" dirty="0"/>
              <a:t>Clean Air Act supersedes and federal common law.</a:t>
            </a:r>
          </a:p>
          <a:p>
            <a:endParaRPr lang="en-US" sz="2000" dirty="0"/>
          </a:p>
          <a:p>
            <a:r>
              <a:rPr lang="en-US" sz="2000" dirty="0"/>
              <a:t>No common law claim of nuisance.</a:t>
            </a:r>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4689103"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635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a:t>Insurance Coverage for Injury or Liability Associated with Climate Change</a:t>
            </a:r>
          </a:p>
        </p:txBody>
      </p:sp>
      <p:sp>
        <p:nvSpPr>
          <p:cNvPr id="3" name="Content Placeholder 2"/>
          <p:cNvSpPr>
            <a:spLocks noGrp="1"/>
          </p:cNvSpPr>
          <p:nvPr>
            <p:ph sz="half" idx="1"/>
          </p:nvPr>
        </p:nvSpPr>
        <p:spPr/>
        <p:txBody>
          <a:bodyPr>
            <a:normAutofit fontScale="85000" lnSpcReduction="10000"/>
          </a:bodyPr>
          <a:lstStyle/>
          <a:p>
            <a:r>
              <a:rPr lang="en-US" sz="2200" dirty="0"/>
              <a:t>“Associated” not “Arising From.”</a:t>
            </a:r>
          </a:p>
          <a:p>
            <a:r>
              <a:rPr lang="en-US" sz="2200" dirty="0"/>
              <a:t>Severe or Extreme Weather Events.</a:t>
            </a:r>
          </a:p>
          <a:p>
            <a:r>
              <a:rPr lang="en-US" sz="2200" dirty="0"/>
              <a:t>Its Real and Will Lead to Increased $ for Covered Events.</a:t>
            </a:r>
          </a:p>
          <a:p>
            <a:r>
              <a:rPr lang="en-US" sz="2200" dirty="0"/>
              <a:t>No coverage for “resulting from” but there is for “associated” with climate change.</a:t>
            </a:r>
          </a:p>
          <a:p>
            <a:pPr lvl="1"/>
            <a:r>
              <a:rPr lang="en-US" sz="1900" dirty="0"/>
              <a:t>Wind, flood, freezing, heat, earth movement, collapse.</a:t>
            </a:r>
          </a:p>
        </p:txBody>
      </p:sp>
      <p:sp>
        <p:nvSpPr>
          <p:cNvPr id="4" name="Content Placeholder 3"/>
          <p:cNvSpPr>
            <a:spLocks noGrp="1"/>
          </p:cNvSpPr>
          <p:nvPr>
            <p:ph sz="half" idx="2"/>
          </p:nvPr>
        </p:nvSpPr>
        <p:spPr/>
        <p:txBody>
          <a:bodyPr>
            <a:normAutofit fontScale="85000" lnSpcReduction="10000"/>
          </a:bodyPr>
          <a:lstStyle/>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036" y="167197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599" y="3537397"/>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1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p:cTn id="15" dur="500" fill="hold"/>
                                        <p:tgtEl>
                                          <p:spTgt spid="4099"/>
                                        </p:tgtEl>
                                        <p:attrNameLst>
                                          <p:attrName>ppt_w</p:attrName>
                                        </p:attrNameLst>
                                      </p:cBhvr>
                                      <p:tavLst>
                                        <p:tav tm="0">
                                          <p:val>
                                            <p:fltVal val="0"/>
                                          </p:val>
                                        </p:tav>
                                        <p:tav tm="100000">
                                          <p:val>
                                            <p:strVal val="#ppt_w"/>
                                          </p:val>
                                        </p:tav>
                                      </p:tavLst>
                                    </p:anim>
                                    <p:anim calcmode="lin" valueType="num">
                                      <p:cBhvr>
                                        <p:cTn id="16" dur="500" fill="hold"/>
                                        <p:tgtEl>
                                          <p:spTgt spid="4099"/>
                                        </p:tgtEl>
                                        <p:attrNameLst>
                                          <p:attrName>ppt_h</p:attrName>
                                        </p:attrNameLst>
                                      </p:cBhvr>
                                      <p:tavLst>
                                        <p:tav tm="0">
                                          <p:val>
                                            <p:fltVal val="0"/>
                                          </p:val>
                                        </p:tav>
                                        <p:tav tm="100000">
                                          <p:val>
                                            <p:strVal val="#ppt_h"/>
                                          </p:val>
                                        </p:tav>
                                      </p:tavLst>
                                    </p:anim>
                                    <p:animEffect transition="in" filter="fade">
                                      <p:cBhvr>
                                        <p:cTn id="1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7924800" cy="914400"/>
          </a:xfrm>
        </p:spPr>
        <p:txBody>
          <a:bodyPr>
            <a:normAutofit fontScale="90000"/>
          </a:bodyPr>
          <a:lstStyle/>
          <a:p>
            <a:pPr algn="l"/>
            <a:r>
              <a:rPr lang="en-US" dirty="0"/>
              <a:t>How Should the Insurance Industry Respond?</a:t>
            </a:r>
          </a:p>
        </p:txBody>
      </p:sp>
      <p:sp>
        <p:nvSpPr>
          <p:cNvPr id="6" name="Content Placeholder 5"/>
          <p:cNvSpPr>
            <a:spLocks noGrp="1"/>
          </p:cNvSpPr>
          <p:nvPr>
            <p:ph idx="1"/>
          </p:nvPr>
        </p:nvSpPr>
        <p:spPr/>
        <p:txBody>
          <a:bodyPr>
            <a:normAutofit/>
          </a:bodyPr>
          <a:lstStyle/>
          <a:p>
            <a:r>
              <a:rPr lang="en-US" sz="2000" dirty="0"/>
              <a:t>Insurance industry is uniquely qualified to understand climate change and broaden society’s awareness of it and provide solutions.</a:t>
            </a:r>
          </a:p>
          <a:p>
            <a:r>
              <a:rPr lang="en-US" sz="2000" dirty="0"/>
              <a:t>Losses from extreme events to increase by as much as 40% by end of decade.</a:t>
            </a:r>
          </a:p>
          <a:p>
            <a:r>
              <a:rPr lang="en-US" sz="2000" dirty="0"/>
              <a:t>Bad year could exceed $1 Trillion.</a:t>
            </a:r>
          </a:p>
          <a:p>
            <a:r>
              <a:rPr lang="en-US" sz="2000" dirty="0"/>
              <a:t>Duty to society and to shareholders to minimize exposure.</a:t>
            </a:r>
          </a:p>
          <a:p>
            <a:r>
              <a:rPr lang="en-US" sz="2000" dirty="0"/>
              <a:t>Historically taken the lead in minimizing risk:</a:t>
            </a:r>
          </a:p>
          <a:p>
            <a:pPr lvl="1"/>
            <a:r>
              <a:rPr lang="en-US" sz="1600" dirty="0"/>
              <a:t>Building codes for fire and earthquakes.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191000"/>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65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US" sz="3600" dirty="0"/>
              <a:t>Loss Prevention Solutions</a:t>
            </a:r>
          </a:p>
        </p:txBody>
      </p:sp>
      <p:sp>
        <p:nvSpPr>
          <p:cNvPr id="7" name="Content Placeholder 6"/>
          <p:cNvSpPr>
            <a:spLocks noGrp="1"/>
          </p:cNvSpPr>
          <p:nvPr>
            <p:ph idx="1"/>
          </p:nvPr>
        </p:nvSpPr>
        <p:spPr/>
        <p:txBody>
          <a:bodyPr>
            <a:normAutofit lnSpcReduction="10000"/>
          </a:bodyPr>
          <a:lstStyle/>
          <a:p>
            <a:r>
              <a:rPr lang="en-US" sz="2000" dirty="0"/>
              <a:t>Energy Efficient Programs.</a:t>
            </a:r>
          </a:p>
          <a:p>
            <a:endParaRPr lang="en-US" sz="2000" dirty="0"/>
          </a:p>
          <a:p>
            <a:r>
              <a:rPr lang="en-US" sz="2000" dirty="0"/>
              <a:t>Green building designs.</a:t>
            </a:r>
          </a:p>
          <a:p>
            <a:endParaRPr lang="en-US" sz="2000" dirty="0"/>
          </a:p>
          <a:p>
            <a:r>
              <a:rPr lang="en-US" sz="2000" dirty="0"/>
              <a:t>Sustainable driving practices.</a:t>
            </a:r>
          </a:p>
          <a:p>
            <a:endParaRPr lang="en-US" sz="2000" dirty="0"/>
          </a:p>
          <a:p>
            <a:r>
              <a:rPr lang="en-US" sz="2000" dirty="0"/>
              <a:t>Carbon emission trading.</a:t>
            </a:r>
          </a:p>
          <a:p>
            <a:endParaRPr lang="en-US" sz="2000" dirty="0"/>
          </a:p>
          <a:p>
            <a:r>
              <a:rPr lang="en-US" sz="2000" dirty="0"/>
              <a:t>Financing mortgages for those with efficient homes or home upgrades.</a:t>
            </a:r>
          </a:p>
          <a:p>
            <a:endParaRPr lang="en-US" sz="2000" dirty="0"/>
          </a:p>
          <a:p>
            <a:r>
              <a:rPr lang="en-US" sz="2000" dirty="0"/>
              <a:t>Reduce their own GHG’s.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52600"/>
            <a:ext cx="325538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197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 result for climate change cartoon what if we're wrong">
            <a:hlinkClick r:id="rId3" tgtFrame="&quot;_blank&quo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000" y="533400"/>
            <a:ext cx="7391400" cy="5063331"/>
          </a:xfrm>
          <a:prstGeom prst="rect">
            <a:avLst/>
          </a:prstGeom>
          <a:noFill/>
          <a:ln>
            <a:noFill/>
          </a:ln>
        </p:spPr>
      </p:pic>
    </p:spTree>
    <p:extLst>
      <p:ext uri="{BB962C8B-B14F-4D97-AF65-F5344CB8AC3E}">
        <p14:creationId xmlns:p14="http://schemas.microsoft.com/office/powerpoint/2010/main" val="349538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Industry is Responding</a:t>
            </a:r>
          </a:p>
        </p:txBody>
      </p:sp>
      <p:sp>
        <p:nvSpPr>
          <p:cNvPr id="3" name="Content Placeholder 2"/>
          <p:cNvSpPr>
            <a:spLocks noGrp="1"/>
          </p:cNvSpPr>
          <p:nvPr>
            <p:ph idx="1"/>
          </p:nvPr>
        </p:nvSpPr>
        <p:spPr>
          <a:xfrm>
            <a:off x="381000" y="1219200"/>
            <a:ext cx="8229600" cy="4525963"/>
          </a:xfrm>
        </p:spPr>
        <p:txBody>
          <a:bodyPr>
            <a:normAutofit/>
          </a:bodyPr>
          <a:lstStyle/>
          <a:p>
            <a:pPr marL="0" indent="0">
              <a:buNone/>
            </a:pPr>
            <a:endParaRPr lang="en-US" dirty="0"/>
          </a:p>
          <a:p>
            <a:pPr lvl="1"/>
            <a:r>
              <a:rPr lang="en-US" sz="1800" dirty="0"/>
              <a:t>Wind farms and other alternative fuels.</a:t>
            </a:r>
          </a:p>
          <a:p>
            <a:pPr lvl="1"/>
            <a:r>
              <a:rPr lang="en-US" sz="1800" dirty="0"/>
              <a:t>Emerging financial risks from carbon trading.</a:t>
            </a:r>
          </a:p>
          <a:p>
            <a:pPr lvl="1"/>
            <a:r>
              <a:rPr lang="en-US" sz="1800" dirty="0"/>
              <a:t>Protect those that invest in clean technology projects against failure to deliver agreed emission rates.</a:t>
            </a:r>
          </a:p>
          <a:p>
            <a:pPr lvl="1"/>
            <a:r>
              <a:rPr lang="en-US" sz="1800" dirty="0"/>
              <a:t>Carbon risk management consulting services.</a:t>
            </a:r>
          </a:p>
          <a:p>
            <a:pPr lvl="1"/>
            <a:r>
              <a:rPr lang="en-US" sz="1800" dirty="0"/>
              <a:t>Discounts on auto insurance for driving fewer miles. </a:t>
            </a:r>
          </a:p>
          <a:p>
            <a:pPr lvl="1"/>
            <a:r>
              <a:rPr lang="en-US" sz="1800" dirty="0"/>
              <a:t>Discounts for green building construction.</a:t>
            </a:r>
          </a:p>
          <a:p>
            <a:pPr lvl="1"/>
            <a:r>
              <a:rPr lang="en-US" sz="1800" dirty="0"/>
              <a:t>Coverage for loss of income for those that sell excess energy created from private sources.</a:t>
            </a:r>
          </a:p>
          <a:p>
            <a:pPr lvl="1"/>
            <a:r>
              <a:rPr lang="en-US" sz="1800" dirty="0"/>
              <a:t>Innovative insurance products that can become profit centers.</a:t>
            </a:r>
          </a:p>
        </p:txBody>
      </p:sp>
    </p:spTree>
    <p:extLst>
      <p:ext uri="{BB962C8B-B14F-4D97-AF65-F5344CB8AC3E}">
        <p14:creationId xmlns:p14="http://schemas.microsoft.com/office/powerpoint/2010/main" val="416455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BUT:  Warren Buffet</a:t>
            </a:r>
          </a:p>
        </p:txBody>
      </p:sp>
      <p:sp>
        <p:nvSpPr>
          <p:cNvPr id="3" name="Content Placeholder 2"/>
          <p:cNvSpPr>
            <a:spLocks noGrp="1"/>
          </p:cNvSpPr>
          <p:nvPr>
            <p:ph idx="1"/>
          </p:nvPr>
        </p:nvSpPr>
        <p:spPr/>
        <p:txBody>
          <a:bodyPr>
            <a:normAutofit fontScale="92500"/>
          </a:bodyPr>
          <a:lstStyle/>
          <a:p>
            <a:r>
              <a:rPr lang="en-US" dirty="0"/>
              <a:t>Climate change has yet to affect weather events in such a manner that would change the way his conglomerate’s insurance businesses write policies.</a:t>
            </a:r>
          </a:p>
          <a:p>
            <a:endParaRPr lang="en-US" dirty="0"/>
          </a:p>
          <a:p>
            <a:r>
              <a:rPr lang="en-US" dirty="0"/>
              <a:t>Weather patterns in the US have so far been “remarkably benign” despite the descent of significantly destructive forces such as Hurricane Sandy in the past.</a:t>
            </a:r>
          </a:p>
          <a:p>
            <a:endParaRPr lang="en-US" dirty="0"/>
          </a:p>
          <a:p>
            <a:r>
              <a:rPr lang="en-US" dirty="0"/>
              <a:t>"I have not seen anything yet that would cause me to change the way we look at evaluating quakes, tornadoes, hurricanes by atmosphere. Now, that may happen someday."</a:t>
            </a:r>
          </a:p>
        </p:txBody>
      </p:sp>
    </p:spTree>
    <p:extLst>
      <p:ext uri="{BB962C8B-B14F-4D97-AF65-F5344CB8AC3E}">
        <p14:creationId xmlns:p14="http://schemas.microsoft.com/office/powerpoint/2010/main" val="2803051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pPr algn="l"/>
            <a:r>
              <a:rPr lang="en-US" dirty="0"/>
              <a:t>Last Thoughts</a:t>
            </a:r>
          </a:p>
        </p:txBody>
      </p:sp>
      <p:sp>
        <p:nvSpPr>
          <p:cNvPr id="3" name="Content Placeholder 2"/>
          <p:cNvSpPr>
            <a:spLocks noGrp="1"/>
          </p:cNvSpPr>
          <p:nvPr>
            <p:ph idx="1"/>
          </p:nvPr>
        </p:nvSpPr>
        <p:spPr/>
        <p:txBody>
          <a:bodyPr>
            <a:normAutofit fontScale="92500" lnSpcReduction="20000"/>
          </a:bodyPr>
          <a:lstStyle/>
          <a:p>
            <a:r>
              <a:rPr lang="en-US" sz="2200" dirty="0"/>
              <a:t>2016 probably the hottest ever on record.</a:t>
            </a:r>
          </a:p>
          <a:p>
            <a:r>
              <a:rPr lang="en-US" sz="2200" dirty="0"/>
              <a:t>More heatwaves, extreme rainfall, higher impact of tropical cyclones/hurricanes.</a:t>
            </a:r>
          </a:p>
          <a:p>
            <a:r>
              <a:rPr lang="en-US" sz="2200" dirty="0"/>
              <a:t>Arctic sea melted early and fast.</a:t>
            </a:r>
          </a:p>
          <a:p>
            <a:r>
              <a:rPr lang="en-US" sz="2200" dirty="0"/>
              <a:t>CO2 levels reached new highs.</a:t>
            </a:r>
          </a:p>
          <a:p>
            <a:r>
              <a:rPr lang="en-US" sz="2200" dirty="0"/>
              <a:t>June was 14</a:t>
            </a:r>
            <a:r>
              <a:rPr lang="en-US" sz="2200" baseline="30000" dirty="0"/>
              <a:t>th</a:t>
            </a:r>
            <a:r>
              <a:rPr lang="en-US" sz="2200" dirty="0"/>
              <a:t> consecutive month of record heat for land and oceans.</a:t>
            </a:r>
          </a:p>
          <a:p>
            <a:r>
              <a:rPr lang="en-US" sz="2200" dirty="0"/>
              <a:t>378</a:t>
            </a:r>
            <a:r>
              <a:rPr lang="en-US" sz="2200" baseline="30000" dirty="0"/>
              <a:t>th</a:t>
            </a:r>
            <a:r>
              <a:rPr lang="en-US" sz="2200" dirty="0"/>
              <a:t> consecutive month above 20</a:t>
            </a:r>
            <a:r>
              <a:rPr lang="en-US" sz="2200" baseline="30000" dirty="0"/>
              <a:t>th</a:t>
            </a:r>
            <a:r>
              <a:rPr lang="en-US" sz="2200" dirty="0"/>
              <a:t> century average.</a:t>
            </a:r>
          </a:p>
          <a:p>
            <a:r>
              <a:rPr lang="en-US" sz="2200" dirty="0"/>
              <a:t>El Nino event of 2015 was one of the most powerful on record.</a:t>
            </a:r>
          </a:p>
          <a:p>
            <a:r>
              <a:rPr lang="en-US" sz="2200" dirty="0"/>
              <a:t>Temps in Coral Sea and Great Barrier Reef highest on record resulting in bleaching of the reef.  Impacts lifetime of reefs.</a:t>
            </a:r>
          </a:p>
          <a:p>
            <a:r>
              <a:rPr lang="en-US" sz="2200" dirty="0"/>
              <a:t>Depending on where you are, you are either too wet or too dry.</a:t>
            </a:r>
          </a:p>
          <a:p>
            <a:r>
              <a:rPr lang="en-US" sz="2200" dirty="0"/>
              <a:t>Enough said.</a:t>
            </a:r>
          </a:p>
          <a:p>
            <a:endParaRPr lang="en-US" dirty="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1885010" cy="124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50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7170"/>
                                        </p:tgtEl>
                                      </p:cBhvr>
                                    </p:animEffect>
                                    <p:anim calcmode="lin" valueType="num">
                                      <p:cBhvr>
                                        <p:cTn id="7" dur="1822" tmFilter="0,0; 0.14,0.31; 0.43,0.73; 0.71,0.91; 1.0,1.0">
                                          <p:stCondLst>
                                            <p:cond delay="0"/>
                                          </p:stCondLst>
                                        </p:cTn>
                                        <p:tgtEl>
                                          <p:spTgt spid="7170"/>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170"/>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17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170"/>
                                        </p:tgtEl>
                                        <p:attrNameLst>
                                          <p:attrName>ppt_y</p:attrName>
                                        </p:attrNameLst>
                                      </p:cBhvr>
                                      <p:tavLst>
                                        <p:tav tm="0">
                                          <p:val>
                                            <p:strVal val="ppt_y"/>
                                          </p:val>
                                        </p:tav>
                                        <p:tav tm="100000">
                                          <p:val>
                                            <p:strVal val="ppt_y+ppt_h"/>
                                          </p:val>
                                        </p:tav>
                                      </p:tavLst>
                                    </p:anim>
                                    <p:animScale>
                                      <p:cBhvr>
                                        <p:cTn id="14" dur="26">
                                          <p:stCondLst>
                                            <p:cond delay="620"/>
                                          </p:stCondLst>
                                        </p:cTn>
                                        <p:tgtEl>
                                          <p:spTgt spid="7170"/>
                                        </p:tgtEl>
                                      </p:cBhvr>
                                      <p:to x="100000" y="60000"/>
                                    </p:animScale>
                                    <p:animScale>
                                      <p:cBhvr>
                                        <p:cTn id="15" dur="166" decel="50000">
                                          <p:stCondLst>
                                            <p:cond delay="646"/>
                                          </p:stCondLst>
                                        </p:cTn>
                                        <p:tgtEl>
                                          <p:spTgt spid="7170"/>
                                        </p:tgtEl>
                                      </p:cBhvr>
                                      <p:to x="100000" y="100000"/>
                                    </p:animScale>
                                    <p:animScale>
                                      <p:cBhvr>
                                        <p:cTn id="16" dur="26">
                                          <p:stCondLst>
                                            <p:cond delay="1312"/>
                                          </p:stCondLst>
                                        </p:cTn>
                                        <p:tgtEl>
                                          <p:spTgt spid="7170"/>
                                        </p:tgtEl>
                                      </p:cBhvr>
                                      <p:to x="100000" y="80000"/>
                                    </p:animScale>
                                    <p:animScale>
                                      <p:cBhvr>
                                        <p:cTn id="17" dur="166" decel="50000">
                                          <p:stCondLst>
                                            <p:cond delay="1338"/>
                                          </p:stCondLst>
                                        </p:cTn>
                                        <p:tgtEl>
                                          <p:spTgt spid="7170"/>
                                        </p:tgtEl>
                                      </p:cBhvr>
                                      <p:to x="100000" y="100000"/>
                                    </p:animScale>
                                    <p:animScale>
                                      <p:cBhvr>
                                        <p:cTn id="18" dur="26">
                                          <p:stCondLst>
                                            <p:cond delay="1642"/>
                                          </p:stCondLst>
                                        </p:cTn>
                                        <p:tgtEl>
                                          <p:spTgt spid="7170"/>
                                        </p:tgtEl>
                                      </p:cBhvr>
                                      <p:to x="100000" y="90000"/>
                                    </p:animScale>
                                    <p:animScale>
                                      <p:cBhvr>
                                        <p:cTn id="19" dur="166" decel="50000">
                                          <p:stCondLst>
                                            <p:cond delay="1668"/>
                                          </p:stCondLst>
                                        </p:cTn>
                                        <p:tgtEl>
                                          <p:spTgt spid="7170"/>
                                        </p:tgtEl>
                                      </p:cBhvr>
                                      <p:to x="100000" y="100000"/>
                                    </p:animScale>
                                    <p:animScale>
                                      <p:cBhvr>
                                        <p:cTn id="20" dur="26">
                                          <p:stCondLst>
                                            <p:cond delay="1808"/>
                                          </p:stCondLst>
                                        </p:cTn>
                                        <p:tgtEl>
                                          <p:spTgt spid="7170"/>
                                        </p:tgtEl>
                                      </p:cBhvr>
                                      <p:to x="100000" y="95000"/>
                                    </p:animScale>
                                    <p:animScale>
                                      <p:cBhvr>
                                        <p:cTn id="21" dur="166" decel="50000">
                                          <p:stCondLst>
                                            <p:cond delay="1834"/>
                                          </p:stCondLst>
                                        </p:cTn>
                                        <p:tgtEl>
                                          <p:spTgt spid="7170"/>
                                        </p:tgtEl>
                                      </p:cBhvr>
                                      <p:to x="100000" y="100000"/>
                                    </p:animScale>
                                    <p:set>
                                      <p:cBhvr>
                                        <p:cTn id="22" dur="1" fill="hold">
                                          <p:stCondLst>
                                            <p:cond delay="19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5181600"/>
            <a:ext cx="5486400" cy="566739"/>
          </a:xfrm>
        </p:spPr>
        <p:txBody>
          <a:bodyPr>
            <a:normAutofit/>
          </a:bodyPr>
          <a:lstStyle/>
          <a:p>
            <a:pPr algn="ctr"/>
            <a:r>
              <a:rPr lang="en-US" sz="2800" dirty="0"/>
              <a:t>THANK YOU!!</a:t>
            </a:r>
          </a:p>
        </p:txBody>
      </p:sp>
      <p:sp>
        <p:nvSpPr>
          <p:cNvPr id="6" name="Text Placeholder 5"/>
          <p:cNvSpPr>
            <a:spLocks noGrp="1"/>
          </p:cNvSpPr>
          <p:nvPr>
            <p:ph type="body" sz="half" idx="2"/>
          </p:nvPr>
        </p:nvSpPr>
        <p:spPr/>
        <p:txBody>
          <a:bodyPr/>
          <a:lstStyle/>
          <a:p>
            <a:endParaRPr lang="en-US" dirty="0"/>
          </a:p>
        </p:txBody>
      </p:sp>
      <p:pic>
        <p:nvPicPr>
          <p:cNvPr id="1027" name="Picture 3"/>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5075" b="15075"/>
          <a:stretch>
            <a:fillRect/>
          </a:stretch>
        </p:blipFill>
        <p:spPr bwMode="auto">
          <a:xfrm>
            <a:off x="1981200" y="1371600"/>
            <a:ext cx="5029200" cy="351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659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4" r="-2124" b="-183"/>
          <a:stretch/>
        </p:blipFill>
        <p:spPr bwMode="auto">
          <a:xfrm>
            <a:off x="-1425547" y="-12812"/>
            <a:ext cx="12192000" cy="70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91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460" y="1371600"/>
            <a:ext cx="382716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1026" name="Picture 2"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273853"/>
            <a:ext cx="3900361" cy="2598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urricane maria puerto ric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657600"/>
            <a:ext cx="5540262" cy="290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80">
                                          <p:stCondLst>
                                            <p:cond delay="0"/>
                                          </p:stCondLst>
                                        </p:cTn>
                                        <p:tgtEl>
                                          <p:spTgt spid="2051"/>
                                        </p:tgtEl>
                                      </p:cBhvr>
                                    </p:animEffect>
                                    <p:anim calcmode="lin" valueType="num">
                                      <p:cBhvr>
                                        <p:cTn id="13"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1"/>
                                        </p:tgtEl>
                                      </p:cBhvr>
                                      <p:to x="100000" y="60000"/>
                                    </p:animScale>
                                    <p:animScale>
                                      <p:cBhvr>
                                        <p:cTn id="19" dur="166" decel="50000">
                                          <p:stCondLst>
                                            <p:cond delay="676"/>
                                          </p:stCondLst>
                                        </p:cTn>
                                        <p:tgtEl>
                                          <p:spTgt spid="2051"/>
                                        </p:tgtEl>
                                      </p:cBhvr>
                                      <p:to x="100000" y="100000"/>
                                    </p:animScale>
                                    <p:animScale>
                                      <p:cBhvr>
                                        <p:cTn id="20" dur="26">
                                          <p:stCondLst>
                                            <p:cond delay="1312"/>
                                          </p:stCondLst>
                                        </p:cTn>
                                        <p:tgtEl>
                                          <p:spTgt spid="2051"/>
                                        </p:tgtEl>
                                      </p:cBhvr>
                                      <p:to x="100000" y="80000"/>
                                    </p:animScale>
                                    <p:animScale>
                                      <p:cBhvr>
                                        <p:cTn id="21" dur="166" decel="50000">
                                          <p:stCondLst>
                                            <p:cond delay="1338"/>
                                          </p:stCondLst>
                                        </p:cTn>
                                        <p:tgtEl>
                                          <p:spTgt spid="2051"/>
                                        </p:tgtEl>
                                      </p:cBhvr>
                                      <p:to x="100000" y="100000"/>
                                    </p:animScale>
                                    <p:animScale>
                                      <p:cBhvr>
                                        <p:cTn id="22" dur="26">
                                          <p:stCondLst>
                                            <p:cond delay="1642"/>
                                          </p:stCondLst>
                                        </p:cTn>
                                        <p:tgtEl>
                                          <p:spTgt spid="2051"/>
                                        </p:tgtEl>
                                      </p:cBhvr>
                                      <p:to x="100000" y="90000"/>
                                    </p:animScale>
                                    <p:animScale>
                                      <p:cBhvr>
                                        <p:cTn id="23" dur="166" decel="50000">
                                          <p:stCondLst>
                                            <p:cond delay="1668"/>
                                          </p:stCondLst>
                                        </p:cTn>
                                        <p:tgtEl>
                                          <p:spTgt spid="2051"/>
                                        </p:tgtEl>
                                      </p:cBhvr>
                                      <p:to x="100000" y="100000"/>
                                    </p:animScale>
                                    <p:animScale>
                                      <p:cBhvr>
                                        <p:cTn id="24" dur="26">
                                          <p:stCondLst>
                                            <p:cond delay="1808"/>
                                          </p:stCondLst>
                                        </p:cTn>
                                        <p:tgtEl>
                                          <p:spTgt spid="2051"/>
                                        </p:tgtEl>
                                      </p:cBhvr>
                                      <p:to x="100000" y="95000"/>
                                    </p:animScale>
                                    <p:animScale>
                                      <p:cBhvr>
                                        <p:cTn id="25" dur="166" decel="50000">
                                          <p:stCondLst>
                                            <p:cond delay="1834"/>
                                          </p:stCondLst>
                                        </p:cTn>
                                        <p:tgtEl>
                                          <p:spTgt spid="205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8"/>
                                        </p:tgtEl>
                                        <p:attrNameLst>
                                          <p:attrName>ppt_w</p:attrName>
                                        </p:attrNameLst>
                                      </p:cBhvr>
                                      <p:tavLst>
                                        <p:tav tm="0">
                                          <p:val>
                                            <p:strVal val="ppt_w"/>
                                          </p:val>
                                        </p:tav>
                                        <p:tav tm="100000">
                                          <p:val>
                                            <p:fltVal val="0"/>
                                          </p:val>
                                        </p:tav>
                                      </p:tavLst>
                                    </p:anim>
                                    <p:anim calcmode="lin" valueType="num">
                                      <p:cBhvr>
                                        <p:cTn id="30" dur="500"/>
                                        <p:tgtEl>
                                          <p:spTgt spid="1028"/>
                                        </p:tgtEl>
                                        <p:attrNameLst>
                                          <p:attrName>ppt_h</p:attrName>
                                        </p:attrNameLst>
                                      </p:cBhvr>
                                      <p:tavLst>
                                        <p:tav tm="0">
                                          <p:val>
                                            <p:strVal val="ppt_h"/>
                                          </p:val>
                                        </p:tav>
                                        <p:tav tm="100000">
                                          <p:val>
                                            <p:fltVal val="0"/>
                                          </p:val>
                                        </p:tav>
                                      </p:tavLst>
                                    </p:anim>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2051"/>
                                        </p:tgtEl>
                                      </p:cBhvr>
                                    </p:animEffect>
                                    <p:anim calcmode="lin" valueType="num">
                                      <p:cBhvr>
                                        <p:cTn id="37" dur="1000"/>
                                        <p:tgtEl>
                                          <p:spTgt spid="2051"/>
                                        </p:tgtEl>
                                        <p:attrNameLst>
                                          <p:attrName>ppt_x</p:attrName>
                                        </p:attrNameLst>
                                      </p:cBhvr>
                                      <p:tavLst>
                                        <p:tav tm="0">
                                          <p:val>
                                            <p:strVal val="ppt_x"/>
                                          </p:val>
                                        </p:tav>
                                        <p:tav tm="100000">
                                          <p:val>
                                            <p:strVal val="ppt_x"/>
                                          </p:val>
                                        </p:tav>
                                      </p:tavLst>
                                    </p:anim>
                                    <p:anim calcmode="lin" valueType="num">
                                      <p:cBhvr>
                                        <p:cTn id="38" dur="1000"/>
                                        <p:tgtEl>
                                          <p:spTgt spid="2051"/>
                                        </p:tgtEl>
                                        <p:attrNameLst>
                                          <p:attrName>ppt_y</p:attrName>
                                        </p:attrNameLst>
                                      </p:cBhvr>
                                      <p:tavLst>
                                        <p:tav tm="0">
                                          <p:val>
                                            <p:strVal val="ppt_y"/>
                                          </p:val>
                                        </p:tav>
                                        <p:tav tm="100000">
                                          <p:val>
                                            <p:strVal val="ppt_y+.1"/>
                                          </p:val>
                                        </p:tav>
                                      </p:tavLst>
                                    </p:anim>
                                    <p:set>
                                      <p:cBhvr>
                                        <p:cTn id="39" dur="1" fill="hold">
                                          <p:stCondLst>
                                            <p:cond delay="9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sp>
        <p:nvSpPr>
          <p:cNvPr id="4" name="AutoShape 2" descr="Image result for hurricane Harvey"/>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13858043" cy="8921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7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8392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62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148921"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162844"/>
            <a:ext cx="3083893" cy="173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12" y="2971800"/>
            <a:ext cx="3865776"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271" y="2895600"/>
            <a:ext cx="4507455" cy="271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62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randombar(horizontal)">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1000" fill="hold"/>
                                        <p:tgtEl>
                                          <p:spTgt spid="3078"/>
                                        </p:tgtEl>
                                        <p:attrNameLst>
                                          <p:attrName>ppt_w</p:attrName>
                                        </p:attrNameLst>
                                      </p:cBhvr>
                                      <p:tavLst>
                                        <p:tav tm="0">
                                          <p:val>
                                            <p:fltVal val="0"/>
                                          </p:val>
                                        </p:tav>
                                        <p:tav tm="100000">
                                          <p:val>
                                            <p:strVal val="#ppt_w"/>
                                          </p:val>
                                        </p:tav>
                                      </p:tavLst>
                                    </p:anim>
                                    <p:anim calcmode="lin" valueType="num">
                                      <p:cBhvr>
                                        <p:cTn id="19" dur="1000" fill="hold"/>
                                        <p:tgtEl>
                                          <p:spTgt spid="3078"/>
                                        </p:tgtEl>
                                        <p:attrNameLst>
                                          <p:attrName>ppt_h</p:attrName>
                                        </p:attrNameLst>
                                      </p:cBhvr>
                                      <p:tavLst>
                                        <p:tav tm="0">
                                          <p:val>
                                            <p:fltVal val="0"/>
                                          </p:val>
                                        </p:tav>
                                        <p:tav tm="100000">
                                          <p:val>
                                            <p:strVal val="#ppt_h"/>
                                          </p:val>
                                        </p:tav>
                                      </p:tavLst>
                                    </p:anim>
                                    <p:anim calcmode="lin" valueType="num">
                                      <p:cBhvr>
                                        <p:cTn id="20" dur="1000" fill="hold"/>
                                        <p:tgtEl>
                                          <p:spTgt spid="3078"/>
                                        </p:tgtEl>
                                        <p:attrNameLst>
                                          <p:attrName>style.rotation</p:attrName>
                                        </p:attrNameLst>
                                      </p:cBhvr>
                                      <p:tavLst>
                                        <p:tav tm="0">
                                          <p:val>
                                            <p:fltVal val="90"/>
                                          </p:val>
                                        </p:tav>
                                        <p:tav tm="100000">
                                          <p:val>
                                            <p:fltVal val="0"/>
                                          </p:val>
                                        </p:tav>
                                      </p:tavLst>
                                    </p:anim>
                                    <p:animEffect transition="in" filter="fade">
                                      <p:cBhvr>
                                        <p:cTn id="21"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p:cNvSpPr>
            <a:spLocks noGrp="1"/>
          </p:cNvSpPr>
          <p:nvPr>
            <p:ph type="subTitle" idx="1"/>
          </p:nvPr>
        </p:nvSpPr>
        <p:spPr>
          <a:xfrm>
            <a:off x="685800" y="1676400"/>
            <a:ext cx="7391400" cy="4038600"/>
          </a:xfrm>
        </p:spPr>
        <p:txBody>
          <a:bodyPr/>
          <a:lstStyle/>
          <a:p>
            <a:pPr marL="285750" indent="-285750" algn="l">
              <a:buFont typeface="Arial" panose="020B0604020202020204" pitchFamily="34" charset="0"/>
              <a:buChar char="•"/>
            </a:pPr>
            <a:endParaRPr lang="en-US" sz="1600" dirty="0">
              <a:solidFill>
                <a:schemeClr val="tx1"/>
              </a:solidFill>
            </a:endParaRPr>
          </a:p>
          <a:p>
            <a:pPr marL="285750" indent="-285750" algn="l">
              <a:buFont typeface="Arial" panose="020B0604020202020204" pitchFamily="34" charset="0"/>
              <a:buChar char="•"/>
            </a:pPr>
            <a:r>
              <a:rPr lang="en-US" sz="1800" dirty="0">
                <a:solidFill>
                  <a:schemeClr val="tx1"/>
                </a:solidFill>
              </a:rPr>
              <a:t>4 Hurricanes in recent weeks (Harvey, Irma, Maria, Nate).</a:t>
            </a:r>
          </a:p>
          <a:p>
            <a:pPr marL="285750" indent="-285750" algn="l">
              <a:buFont typeface="Arial" panose="020B0604020202020204" pitchFamily="34" charset="0"/>
              <a:buChar char="•"/>
            </a:pPr>
            <a:endParaRPr lang="en-US" sz="1800" dirty="0">
              <a:solidFill>
                <a:schemeClr val="tx1"/>
              </a:solidFill>
            </a:endParaRPr>
          </a:p>
          <a:p>
            <a:pPr marL="285750" indent="-285750" algn="l">
              <a:buFont typeface="Arial" panose="020B0604020202020204" pitchFamily="34" charset="0"/>
              <a:buChar char="•"/>
            </a:pPr>
            <a:r>
              <a:rPr lang="en-US" sz="1800" dirty="0">
                <a:solidFill>
                  <a:schemeClr val="tx1"/>
                </a:solidFill>
              </a:rPr>
              <a:t>3 of them major, all in hurricane prone areas. </a:t>
            </a:r>
          </a:p>
          <a:p>
            <a:pPr marL="285750" indent="-285750" algn="l">
              <a:buFont typeface="Arial" panose="020B0604020202020204" pitchFamily="34" charset="0"/>
              <a:buChar char="•"/>
            </a:pPr>
            <a:endParaRPr lang="en-US" sz="1800" dirty="0">
              <a:solidFill>
                <a:schemeClr val="tx1"/>
              </a:solidFill>
            </a:endParaRPr>
          </a:p>
          <a:p>
            <a:pPr marL="285750" indent="-285750" algn="l">
              <a:buFont typeface="Arial" panose="020B0604020202020204" pitchFamily="34" charset="0"/>
              <a:buChar char="•"/>
            </a:pPr>
            <a:r>
              <a:rPr lang="en-US" sz="1800" dirty="0">
                <a:solidFill>
                  <a:schemeClr val="tx1"/>
                </a:solidFill>
              </a:rPr>
              <a:t>Was it CO2 driven or Circumstance?</a:t>
            </a:r>
          </a:p>
          <a:p>
            <a:pPr marL="285750" indent="-285750" algn="l">
              <a:buFont typeface="Arial" panose="020B0604020202020204" pitchFamily="34" charset="0"/>
              <a:buChar char="•"/>
            </a:pPr>
            <a:endParaRPr lang="en-US" sz="1800" dirty="0">
              <a:solidFill>
                <a:schemeClr val="tx1"/>
              </a:solidFill>
            </a:endParaRPr>
          </a:p>
          <a:p>
            <a:pPr marL="285750" indent="-285750" algn="l">
              <a:buFont typeface="Arial" panose="020B0604020202020204" pitchFamily="34" charset="0"/>
              <a:buChar char="•"/>
            </a:pPr>
            <a:r>
              <a:rPr lang="en-US" sz="1800" dirty="0">
                <a:solidFill>
                  <a:schemeClr val="tx1"/>
                </a:solidFill>
              </a:rPr>
              <a:t>Harvey – did cool weather actually contribute?</a:t>
            </a:r>
          </a:p>
          <a:p>
            <a:pPr marL="285750" indent="-285750" algn="l">
              <a:buFont typeface="Arial" panose="020B0604020202020204" pitchFamily="34" charset="0"/>
              <a:buChar char="•"/>
            </a:pPr>
            <a:endParaRPr lang="en-US" sz="1800" dirty="0">
              <a:solidFill>
                <a:schemeClr val="tx1"/>
              </a:solidFill>
            </a:endParaRPr>
          </a:p>
          <a:p>
            <a:pPr marL="285750" indent="-285750" algn="l">
              <a:buFont typeface="Arial" panose="020B0604020202020204" pitchFamily="34" charset="0"/>
              <a:buChar char="•"/>
            </a:pPr>
            <a:r>
              <a:rPr lang="en-US" sz="1800" dirty="0">
                <a:solidFill>
                  <a:schemeClr val="tx1"/>
                </a:solidFill>
              </a:rPr>
              <a:t>Irma – 50 miles north.  Did CO2 push it to Cuba?</a:t>
            </a:r>
          </a:p>
        </p:txBody>
      </p:sp>
      <p:sp>
        <p:nvSpPr>
          <p:cNvPr id="16" name="Title 15"/>
          <p:cNvSpPr>
            <a:spLocks noGrp="1"/>
          </p:cNvSpPr>
          <p:nvPr>
            <p:ph type="ctrTitle"/>
          </p:nvPr>
        </p:nvSpPr>
        <p:spPr>
          <a:xfrm>
            <a:off x="533400" y="914401"/>
            <a:ext cx="7772400" cy="1295400"/>
          </a:xfrm>
        </p:spPr>
        <p:txBody>
          <a:bodyPr/>
          <a:lstStyle/>
          <a:p>
            <a:r>
              <a:rPr lang="en-US" sz="2800" dirty="0"/>
              <a:t>Cyclonic Events in the Atlantic Region</a:t>
            </a:r>
          </a:p>
        </p:txBody>
      </p:sp>
    </p:spTree>
    <p:extLst>
      <p:ext uri="{BB962C8B-B14F-4D97-AF65-F5344CB8AC3E}">
        <p14:creationId xmlns:p14="http://schemas.microsoft.com/office/powerpoint/2010/main" val="360273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2400" dirty="0"/>
              <a:t>Impact of CO2 – Historical Factors</a:t>
            </a:r>
          </a:p>
        </p:txBody>
      </p:sp>
      <p:sp>
        <p:nvSpPr>
          <p:cNvPr id="5" name="Content Placeholder 4"/>
          <p:cNvSpPr>
            <a:spLocks noGrp="1"/>
          </p:cNvSpPr>
          <p:nvPr>
            <p:ph idx="1"/>
          </p:nvPr>
        </p:nvSpPr>
        <p:spPr/>
        <p:txBody>
          <a:bodyPr/>
          <a:lstStyle/>
          <a:p>
            <a:r>
              <a:rPr lang="en-US" dirty="0"/>
              <a:t>Did CO2 cause the water to be warmer? </a:t>
            </a:r>
          </a:p>
          <a:p>
            <a:pPr marL="0" indent="0">
              <a:buNone/>
            </a:pPr>
            <a:endParaRPr lang="en-US" dirty="0"/>
          </a:p>
          <a:p>
            <a:pPr marL="0" indent="0">
              <a:buNone/>
            </a:pPr>
            <a:r>
              <a:rPr lang="en-US" dirty="0"/>
              <a:t> </a:t>
            </a:r>
          </a:p>
        </p:txBody>
      </p:sp>
      <p:graphicFrame>
        <p:nvGraphicFramePr>
          <p:cNvPr id="6" name="Table 5"/>
          <p:cNvGraphicFramePr>
            <a:graphicFrameLocks noGrp="1"/>
          </p:cNvGraphicFramePr>
          <p:nvPr>
            <p:extLst>
              <p:ext uri="{D42A27DB-BD31-4B8C-83A1-F6EECF244321}">
                <p14:modId xmlns:p14="http://schemas.microsoft.com/office/powerpoint/2010/main" val="1732982585"/>
              </p:ext>
            </p:extLst>
          </p:nvPr>
        </p:nvGraphicFramePr>
        <p:xfrm>
          <a:off x="1219200" y="2286000"/>
          <a:ext cx="6705602" cy="40894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2286002">
                  <a:extLst>
                    <a:ext uri="{9D8B030D-6E8A-4147-A177-3AD203B41FA5}">
                      <a16:colId xmlns:a16="http://schemas.microsoft.com/office/drawing/2014/main" val="20003"/>
                    </a:ext>
                  </a:extLst>
                </a:gridCol>
              </a:tblGrid>
              <a:tr h="381000">
                <a:tc>
                  <a:txBody>
                    <a:bodyPr/>
                    <a:lstStyle/>
                    <a:p>
                      <a:pPr algn="ctr"/>
                      <a:r>
                        <a:rPr lang="en-US" dirty="0"/>
                        <a:t>Rank</a:t>
                      </a:r>
                    </a:p>
                  </a:txBody>
                  <a:tcPr/>
                </a:tc>
                <a:tc>
                  <a:txBody>
                    <a:bodyPr/>
                    <a:lstStyle/>
                    <a:p>
                      <a:pPr algn="ctr"/>
                      <a:r>
                        <a:rPr lang="en-US" dirty="0"/>
                        <a:t>Hurricane</a:t>
                      </a:r>
                    </a:p>
                  </a:txBody>
                  <a:tcPr/>
                </a:tc>
                <a:tc>
                  <a:txBody>
                    <a:bodyPr/>
                    <a:lstStyle/>
                    <a:p>
                      <a:pPr algn="ctr"/>
                      <a:r>
                        <a:rPr lang="en-US" dirty="0"/>
                        <a:t>Season</a:t>
                      </a:r>
                    </a:p>
                  </a:txBody>
                  <a:tcPr/>
                </a:tc>
                <a:tc>
                  <a:txBody>
                    <a:bodyPr/>
                    <a:lstStyle/>
                    <a:p>
                      <a:pPr algn="ctr"/>
                      <a:r>
                        <a:rPr lang="en-US" dirty="0"/>
                        <a:t>Landfall Pressure</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Labor Day</a:t>
                      </a:r>
                    </a:p>
                  </a:txBody>
                  <a:tcPr/>
                </a:tc>
                <a:tc>
                  <a:txBody>
                    <a:bodyPr/>
                    <a:lstStyle/>
                    <a:p>
                      <a:r>
                        <a:rPr lang="en-US" dirty="0"/>
                        <a:t>1935</a:t>
                      </a:r>
                    </a:p>
                  </a:txBody>
                  <a:tcPr/>
                </a:tc>
                <a:tc>
                  <a:txBody>
                    <a:bodyPr/>
                    <a:lstStyle/>
                    <a:p>
                      <a:r>
                        <a:rPr lang="en-US" dirty="0"/>
                        <a:t>892 mbar</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Gilbert</a:t>
                      </a:r>
                    </a:p>
                  </a:txBody>
                  <a:tcPr/>
                </a:tc>
                <a:tc>
                  <a:txBody>
                    <a:bodyPr/>
                    <a:lstStyle/>
                    <a:p>
                      <a:r>
                        <a:rPr lang="en-US" dirty="0"/>
                        <a:t>1988</a:t>
                      </a:r>
                    </a:p>
                  </a:txBody>
                  <a:tcPr/>
                </a:tc>
                <a:tc>
                  <a:txBody>
                    <a:bodyPr/>
                    <a:lstStyle/>
                    <a:p>
                      <a:r>
                        <a:rPr lang="en-US" dirty="0"/>
                        <a:t>898 mbar</a:t>
                      </a:r>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t>Camille</a:t>
                      </a:r>
                    </a:p>
                  </a:txBody>
                  <a:tcPr/>
                </a:tc>
                <a:tc>
                  <a:txBody>
                    <a:bodyPr/>
                    <a:lstStyle/>
                    <a:p>
                      <a:r>
                        <a:rPr lang="en-US" dirty="0"/>
                        <a:t>1969</a:t>
                      </a:r>
                    </a:p>
                  </a:txBody>
                  <a:tcPr/>
                </a:tc>
                <a:tc>
                  <a:txBody>
                    <a:bodyPr/>
                    <a:lstStyle/>
                    <a:p>
                      <a:r>
                        <a:rPr lang="en-US" dirty="0"/>
                        <a:t>900 mbar</a:t>
                      </a:r>
                    </a:p>
                  </a:txBody>
                  <a:tcPr/>
                </a:tc>
                <a:extLst>
                  <a:ext uri="{0D108BD9-81ED-4DB2-BD59-A6C34878D82A}">
                    <a16:rowId xmlns:a16="http://schemas.microsoft.com/office/drawing/2014/main" val="10003"/>
                  </a:ext>
                </a:extLst>
              </a:tr>
              <a:tr h="370840">
                <a:tc>
                  <a:txBody>
                    <a:bodyPr/>
                    <a:lstStyle/>
                    <a:p>
                      <a:r>
                        <a:rPr lang="en-US" dirty="0"/>
                        <a:t>4</a:t>
                      </a:r>
                    </a:p>
                  </a:txBody>
                  <a:tcPr/>
                </a:tc>
                <a:tc>
                  <a:txBody>
                    <a:bodyPr/>
                    <a:lstStyle/>
                    <a:p>
                      <a:r>
                        <a:rPr lang="en-US" dirty="0"/>
                        <a:t>Dean</a:t>
                      </a:r>
                    </a:p>
                  </a:txBody>
                  <a:tcPr/>
                </a:tc>
                <a:tc>
                  <a:txBody>
                    <a:bodyPr/>
                    <a:lstStyle/>
                    <a:p>
                      <a:r>
                        <a:rPr lang="en-US" dirty="0"/>
                        <a:t>2007</a:t>
                      </a:r>
                    </a:p>
                  </a:txBody>
                  <a:tcPr/>
                </a:tc>
                <a:tc>
                  <a:txBody>
                    <a:bodyPr/>
                    <a:lstStyle/>
                    <a:p>
                      <a:r>
                        <a:rPr lang="en-US" dirty="0"/>
                        <a:t>905</a:t>
                      </a:r>
                      <a:r>
                        <a:rPr lang="en-US" baseline="0" dirty="0"/>
                        <a:t> mbar</a:t>
                      </a:r>
                      <a:endParaRPr lang="en-US" dirty="0"/>
                    </a:p>
                  </a:txBody>
                  <a:tcPr/>
                </a:tc>
                <a:extLst>
                  <a:ext uri="{0D108BD9-81ED-4DB2-BD59-A6C34878D82A}">
                    <a16:rowId xmlns:a16="http://schemas.microsoft.com/office/drawing/2014/main" val="10004"/>
                  </a:ext>
                </a:extLst>
              </a:tr>
              <a:tr h="370840">
                <a:tc>
                  <a:txBody>
                    <a:bodyPr/>
                    <a:lstStyle/>
                    <a:p>
                      <a:r>
                        <a:rPr lang="en-US" dirty="0"/>
                        <a:t>5</a:t>
                      </a:r>
                    </a:p>
                  </a:txBody>
                  <a:tcPr/>
                </a:tc>
                <a:tc>
                  <a:txBody>
                    <a:bodyPr/>
                    <a:lstStyle/>
                    <a:p>
                      <a:r>
                        <a:rPr lang="en-US" dirty="0"/>
                        <a:t>Cuba</a:t>
                      </a:r>
                    </a:p>
                  </a:txBody>
                  <a:tcPr/>
                </a:tc>
                <a:tc>
                  <a:txBody>
                    <a:bodyPr/>
                    <a:lstStyle/>
                    <a:p>
                      <a:r>
                        <a:rPr lang="en-US" dirty="0"/>
                        <a:t>1924</a:t>
                      </a:r>
                    </a:p>
                  </a:txBody>
                  <a:tcPr/>
                </a:tc>
                <a:tc>
                  <a:txBody>
                    <a:bodyPr/>
                    <a:lstStyle/>
                    <a:p>
                      <a:r>
                        <a:rPr lang="en-US" dirty="0"/>
                        <a:t>910 mbar</a:t>
                      </a:r>
                    </a:p>
                  </a:txBody>
                  <a:tcPr/>
                </a:tc>
                <a:extLst>
                  <a:ext uri="{0D108BD9-81ED-4DB2-BD59-A6C34878D82A}">
                    <a16:rowId xmlns:a16="http://schemas.microsoft.com/office/drawing/2014/main" val="10005"/>
                  </a:ext>
                </a:extLst>
              </a:tr>
              <a:tr h="370840">
                <a:tc>
                  <a:txBody>
                    <a:bodyPr/>
                    <a:lstStyle/>
                    <a:p>
                      <a:r>
                        <a:rPr lang="en-US" dirty="0"/>
                        <a:t>6</a:t>
                      </a:r>
                    </a:p>
                  </a:txBody>
                  <a:tcPr/>
                </a:tc>
                <a:tc>
                  <a:txBody>
                    <a:bodyPr/>
                    <a:lstStyle/>
                    <a:p>
                      <a:r>
                        <a:rPr lang="en-US" dirty="0"/>
                        <a:t>Janet</a:t>
                      </a:r>
                    </a:p>
                  </a:txBody>
                  <a:tcPr/>
                </a:tc>
                <a:tc>
                  <a:txBody>
                    <a:bodyPr/>
                    <a:lstStyle/>
                    <a:p>
                      <a:r>
                        <a:rPr lang="en-US" dirty="0"/>
                        <a:t>1955</a:t>
                      </a:r>
                    </a:p>
                  </a:txBody>
                  <a:tcPr/>
                </a:tc>
                <a:tc>
                  <a:txBody>
                    <a:bodyPr/>
                    <a:lstStyle/>
                    <a:p>
                      <a:r>
                        <a:rPr lang="en-US" dirty="0"/>
                        <a:t>914 mbar</a:t>
                      </a:r>
                    </a:p>
                  </a:txBody>
                  <a:tcPr/>
                </a:tc>
                <a:extLst>
                  <a:ext uri="{0D108BD9-81ED-4DB2-BD59-A6C34878D82A}">
                    <a16:rowId xmlns:a16="http://schemas.microsoft.com/office/drawing/2014/main" val="10006"/>
                  </a:ext>
                </a:extLst>
              </a:tr>
              <a:tr h="370840">
                <a:tc>
                  <a:txBody>
                    <a:bodyPr/>
                    <a:lstStyle/>
                    <a:p>
                      <a:r>
                        <a:rPr lang="en-US" dirty="0"/>
                        <a:t>7</a:t>
                      </a:r>
                    </a:p>
                  </a:txBody>
                  <a:tcPr/>
                </a:tc>
                <a:tc>
                  <a:txBody>
                    <a:bodyPr/>
                    <a:lstStyle/>
                    <a:p>
                      <a:r>
                        <a:rPr lang="en-US" dirty="0"/>
                        <a:t>Irma</a:t>
                      </a:r>
                    </a:p>
                  </a:txBody>
                  <a:tcPr/>
                </a:tc>
                <a:tc>
                  <a:txBody>
                    <a:bodyPr/>
                    <a:lstStyle/>
                    <a:p>
                      <a:r>
                        <a:rPr lang="en-US" dirty="0"/>
                        <a:t>2017</a:t>
                      </a:r>
                    </a:p>
                  </a:txBody>
                  <a:tcPr/>
                </a:tc>
                <a:tc>
                  <a:txBody>
                    <a:bodyPr/>
                    <a:lstStyle/>
                    <a:p>
                      <a:r>
                        <a:rPr lang="en-US" dirty="0"/>
                        <a:t>914</a:t>
                      </a:r>
                      <a:r>
                        <a:rPr lang="en-US" baseline="0" dirty="0"/>
                        <a:t> mbar</a:t>
                      </a:r>
                      <a:endParaRPr lang="en-US" dirty="0"/>
                    </a:p>
                  </a:txBody>
                  <a:tcPr/>
                </a:tc>
                <a:extLst>
                  <a:ext uri="{0D108BD9-81ED-4DB2-BD59-A6C34878D82A}">
                    <a16:rowId xmlns:a16="http://schemas.microsoft.com/office/drawing/2014/main" val="10007"/>
                  </a:ext>
                </a:extLst>
              </a:tr>
              <a:tr h="370840">
                <a:tc>
                  <a:txBody>
                    <a:bodyPr/>
                    <a:lstStyle/>
                    <a:p>
                      <a:r>
                        <a:rPr lang="en-US" dirty="0"/>
                        <a:t>8</a:t>
                      </a:r>
                    </a:p>
                  </a:txBody>
                  <a:tcPr/>
                </a:tc>
                <a:tc>
                  <a:txBody>
                    <a:bodyPr/>
                    <a:lstStyle/>
                    <a:p>
                      <a:r>
                        <a:rPr lang="en-US" dirty="0"/>
                        <a:t>Maria</a:t>
                      </a:r>
                    </a:p>
                  </a:txBody>
                  <a:tcPr/>
                </a:tc>
                <a:tc>
                  <a:txBody>
                    <a:bodyPr/>
                    <a:lstStyle/>
                    <a:p>
                      <a:r>
                        <a:rPr lang="en-US" dirty="0"/>
                        <a:t>2017</a:t>
                      </a:r>
                    </a:p>
                  </a:txBody>
                  <a:tcPr/>
                </a:tc>
                <a:tc>
                  <a:txBody>
                    <a:bodyPr/>
                    <a:lstStyle/>
                    <a:p>
                      <a:r>
                        <a:rPr lang="en-US" dirty="0"/>
                        <a:t>917 mbar</a:t>
                      </a:r>
                    </a:p>
                  </a:txBody>
                  <a:tcPr/>
                </a:tc>
                <a:extLst>
                  <a:ext uri="{0D108BD9-81ED-4DB2-BD59-A6C34878D82A}">
                    <a16:rowId xmlns:a16="http://schemas.microsoft.com/office/drawing/2014/main" val="10008"/>
                  </a:ext>
                </a:extLst>
              </a:tr>
              <a:tr h="370840">
                <a:tc>
                  <a:txBody>
                    <a:bodyPr/>
                    <a:lstStyle/>
                    <a:p>
                      <a:r>
                        <a:rPr lang="en-US" dirty="0"/>
                        <a:t>9</a:t>
                      </a:r>
                    </a:p>
                  </a:txBody>
                  <a:tcPr/>
                </a:tc>
                <a:tc>
                  <a:txBody>
                    <a:bodyPr/>
                    <a:lstStyle/>
                    <a:p>
                      <a:r>
                        <a:rPr lang="en-US" dirty="0"/>
                        <a:t>Cuba</a:t>
                      </a:r>
                    </a:p>
                  </a:txBody>
                  <a:tcPr/>
                </a:tc>
                <a:tc>
                  <a:txBody>
                    <a:bodyPr/>
                    <a:lstStyle/>
                    <a:p>
                      <a:r>
                        <a:rPr lang="en-US" dirty="0"/>
                        <a:t>1932</a:t>
                      </a:r>
                    </a:p>
                  </a:txBody>
                  <a:tcPr/>
                </a:tc>
                <a:tc>
                  <a:txBody>
                    <a:bodyPr/>
                    <a:lstStyle/>
                    <a:p>
                      <a:r>
                        <a:rPr lang="en-US" dirty="0"/>
                        <a:t>918 mbar</a:t>
                      </a:r>
                    </a:p>
                  </a:txBody>
                  <a:tcPr/>
                </a:tc>
                <a:extLst>
                  <a:ext uri="{0D108BD9-81ED-4DB2-BD59-A6C34878D82A}">
                    <a16:rowId xmlns:a16="http://schemas.microsoft.com/office/drawing/2014/main" val="10009"/>
                  </a:ext>
                </a:extLst>
              </a:tr>
              <a:tr h="370840">
                <a:tc>
                  <a:txBody>
                    <a:bodyPr/>
                    <a:lstStyle/>
                    <a:p>
                      <a:r>
                        <a:rPr lang="en-US" dirty="0"/>
                        <a:t>10</a:t>
                      </a:r>
                    </a:p>
                  </a:txBody>
                  <a:tcPr/>
                </a:tc>
                <a:tc>
                  <a:txBody>
                    <a:bodyPr/>
                    <a:lstStyle/>
                    <a:p>
                      <a:r>
                        <a:rPr lang="en-US" dirty="0"/>
                        <a:t>Katrina</a:t>
                      </a:r>
                    </a:p>
                  </a:txBody>
                  <a:tcPr/>
                </a:tc>
                <a:tc>
                  <a:txBody>
                    <a:bodyPr/>
                    <a:lstStyle/>
                    <a:p>
                      <a:r>
                        <a:rPr lang="en-US" dirty="0"/>
                        <a:t>2005</a:t>
                      </a:r>
                    </a:p>
                  </a:txBody>
                  <a:tcPr/>
                </a:tc>
                <a:tc>
                  <a:txBody>
                    <a:bodyPr/>
                    <a:lstStyle/>
                    <a:p>
                      <a:r>
                        <a:rPr lang="en-US" dirty="0"/>
                        <a:t>920 mbar</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05271300"/>
      </p:ext>
    </p:extLst>
  </p:cSld>
  <p:clrMapOvr>
    <a:masterClrMapping/>
  </p:clrMapOvr>
</p:sld>
</file>

<file path=ppt/theme/theme1.xml><?xml version="1.0" encoding="utf-8"?>
<a:theme xmlns:a="http://schemas.openxmlformats.org/drawingml/2006/main" name="Design 1_Standard_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 1_Standard_PPT Template</Template>
  <TotalTime>19972</TotalTime>
  <Words>1759</Words>
  <Application>Microsoft Office PowerPoint</Application>
  <PresentationFormat>On-screen Show (4:3)</PresentationFormat>
  <Paragraphs>313</Paragraphs>
  <Slides>29</Slides>
  <Notes>29</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Narrow</vt:lpstr>
      <vt:lpstr>Calibri</vt:lpstr>
      <vt:lpstr>Times New Roman</vt:lpstr>
      <vt:lpstr>Design 1_Standard_PPT Template</vt:lpstr>
      <vt:lpstr>INSURANCE IN TIMES OF CLIMATE CHANGE Recent Cyclonic Events in the USA</vt:lpstr>
      <vt:lpstr>PowerPoint Presentation</vt:lpstr>
      <vt:lpstr>PowerPoint Presentation</vt:lpstr>
      <vt:lpstr>PowerPoint Presentation</vt:lpstr>
      <vt:lpstr>PowerPoint Presentation</vt:lpstr>
      <vt:lpstr>PowerPoint Presentation</vt:lpstr>
      <vt:lpstr>PowerPoint Presentation</vt:lpstr>
      <vt:lpstr>Cyclonic Events in the Atlantic Region</vt:lpstr>
      <vt:lpstr>Impact of CO2 – Historical Factors</vt:lpstr>
      <vt:lpstr>Harvey vs. Other Severe Storms</vt:lpstr>
      <vt:lpstr>PowerPoint Presentation</vt:lpstr>
      <vt:lpstr>Ancient History and its Predictive Value</vt:lpstr>
      <vt:lpstr>Average Surface Temperatures  Northern Hemisphere Last 11,000 Years</vt:lpstr>
      <vt:lpstr>PowerPoint Presentation</vt:lpstr>
      <vt:lpstr>PowerPoint Presentation</vt:lpstr>
      <vt:lpstr>The Human Cause</vt:lpstr>
      <vt:lpstr>PowerPoint Presentation</vt:lpstr>
      <vt:lpstr>What Should be Done?  10 Suggestions</vt:lpstr>
      <vt:lpstr>What The Question/Answer?</vt:lpstr>
      <vt:lpstr>Why Not Let the Forecast Happen?</vt:lpstr>
      <vt:lpstr>Liability for Climate Change</vt:lpstr>
      <vt:lpstr>Insurance Coverage for Injury or Liability Associated with Climate Change</vt:lpstr>
      <vt:lpstr>How Should the Insurance Industry Respond?</vt:lpstr>
      <vt:lpstr>Loss Prevention Solutions</vt:lpstr>
      <vt:lpstr>PowerPoint Presentation</vt:lpstr>
      <vt:lpstr>The Industry is Responding</vt:lpstr>
      <vt:lpstr>BUT:  Warren Buffet</vt:lpstr>
      <vt:lpstr>Last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Traub</dc:creator>
  <cp:lastModifiedBy>Tim Hardy</cp:lastModifiedBy>
  <cp:revision>95</cp:revision>
  <cp:lastPrinted>2017-10-11T16:33:38Z</cp:lastPrinted>
  <dcterms:created xsi:type="dcterms:W3CDTF">2016-08-29T14:10:48Z</dcterms:created>
  <dcterms:modified xsi:type="dcterms:W3CDTF">2017-10-17T23:51:03Z</dcterms:modified>
</cp:coreProperties>
</file>